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6" r:id="rId2"/>
    <p:sldId id="285" r:id="rId3"/>
    <p:sldId id="274" r:id="rId4"/>
    <p:sldId id="287" r:id="rId5"/>
    <p:sldId id="275" r:id="rId6"/>
    <p:sldId id="288" r:id="rId7"/>
    <p:sldId id="273" r:id="rId8"/>
    <p:sldId id="289" r:id="rId9"/>
    <p:sldId id="276" r:id="rId10"/>
    <p:sldId id="290" r:id="rId11"/>
    <p:sldId id="277" r:id="rId12"/>
    <p:sldId id="291" r:id="rId13"/>
    <p:sldId id="278" r:id="rId14"/>
    <p:sldId id="292" r:id="rId15"/>
    <p:sldId id="279" r:id="rId16"/>
    <p:sldId id="293" r:id="rId17"/>
    <p:sldId id="280" r:id="rId18"/>
    <p:sldId id="294" r:id="rId19"/>
    <p:sldId id="298" r:id="rId20"/>
    <p:sldId id="295" r:id="rId21"/>
    <p:sldId id="281" r:id="rId22"/>
    <p:sldId id="296" r:id="rId23"/>
    <p:sldId id="283" r:id="rId24"/>
    <p:sldId id="297" r:id="rId25"/>
    <p:sldId id="284" r:id="rId26"/>
    <p:sldId id="272" r:id="rId27"/>
    <p:sldId id="308" r:id="rId28"/>
    <p:sldId id="309" r:id="rId29"/>
    <p:sldId id="310" r:id="rId30"/>
    <p:sldId id="311" r:id="rId31"/>
    <p:sldId id="306" r:id="rId32"/>
    <p:sldId id="312" r:id="rId33"/>
  </p:sldIdLst>
  <p:sldSz cx="9144000" cy="6858000" type="screen4x3"/>
  <p:notesSz cx="6858000" cy="9144000"/>
  <p:custDataLst>
    <p:tags r:id="rId3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69" autoAdjust="0"/>
    <p:restoredTop sz="94660"/>
  </p:normalViewPr>
  <p:slideViewPr>
    <p:cSldViewPr>
      <p:cViewPr varScale="1">
        <p:scale>
          <a:sx n="110" d="100"/>
          <a:sy n="110" d="100"/>
        </p:scale>
        <p:origin x="1650"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gs" Target="tags/tag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8.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0.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6.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E225C43-925D-43E6-9413-DB63ECF64D83}" type="datetimeFigureOut">
              <a:rPr lang="en-US" smtClean="0"/>
              <a:t>10/5/2015</a:t>
            </a:fld>
            <a:endParaRPr lang="km-KH"/>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5E0D537-A0E7-4950-B0AA-09B3A39E1DFA}" type="slidenum">
              <a:rPr lang="en-US" smtClean="0"/>
              <a:t>‹#›</a:t>
            </a:fld>
            <a:endParaRPr lang="km-KH"/>
          </a:p>
        </p:txBody>
      </p:sp>
    </p:spTree>
    <p:extLst>
      <p:ext uri="{BB962C8B-B14F-4D97-AF65-F5344CB8AC3E}">
        <p14:creationId xmlns:p14="http://schemas.microsoft.com/office/powerpoint/2010/main" val="18183736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913101" eaLnBrk="0" hangingPunct="0">
              <a:defRPr sz="2400">
                <a:solidFill>
                  <a:schemeClr val="tx1"/>
                </a:solidFill>
                <a:latin typeface="Arial" pitchFamily="34" charset="0"/>
                <a:ea typeface="ＭＳ Ｐゴシック" pitchFamily="34" charset="-128"/>
              </a:defRPr>
            </a:lvl1pPr>
            <a:lvl2pPr marL="731731" indent="-281435" defTabSz="913101" eaLnBrk="0" hangingPunct="0">
              <a:defRPr sz="2400">
                <a:solidFill>
                  <a:schemeClr val="tx1"/>
                </a:solidFill>
                <a:latin typeface="Arial" pitchFamily="34" charset="0"/>
                <a:ea typeface="ＭＳ Ｐゴシック" pitchFamily="34" charset="-128"/>
              </a:defRPr>
            </a:lvl2pPr>
            <a:lvl3pPr marL="1125741" indent="-225148" defTabSz="913101" eaLnBrk="0" hangingPunct="0">
              <a:defRPr sz="2400">
                <a:solidFill>
                  <a:schemeClr val="tx1"/>
                </a:solidFill>
                <a:latin typeface="Arial" pitchFamily="34" charset="0"/>
                <a:ea typeface="ＭＳ Ｐゴシック" pitchFamily="34" charset="-128"/>
              </a:defRPr>
            </a:lvl3pPr>
            <a:lvl4pPr marL="1576037" indent="-225148" defTabSz="913101" eaLnBrk="0" hangingPunct="0">
              <a:defRPr sz="2400">
                <a:solidFill>
                  <a:schemeClr val="tx1"/>
                </a:solidFill>
                <a:latin typeface="Arial" pitchFamily="34" charset="0"/>
                <a:ea typeface="ＭＳ Ｐゴシック" pitchFamily="34" charset="-128"/>
              </a:defRPr>
            </a:lvl4pPr>
            <a:lvl5pPr marL="2026333" indent="-225148" defTabSz="913101" eaLnBrk="0" hangingPunct="0">
              <a:defRPr sz="2400">
                <a:solidFill>
                  <a:schemeClr val="tx1"/>
                </a:solidFill>
                <a:latin typeface="Arial" pitchFamily="34" charset="0"/>
                <a:ea typeface="ＭＳ Ｐゴシック" pitchFamily="34" charset="-128"/>
              </a:defRPr>
            </a:lvl5pPr>
            <a:lvl6pPr marL="2476630" indent="-225148" defTabSz="913101"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26926" indent="-225148" defTabSz="913101"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377222" indent="-225148" defTabSz="913101"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27518" indent="-225148" defTabSz="913101"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defRPr/>
            </a:pPr>
            <a:fld id="{DD9A4B92-0892-4DD4-8A36-770A01C8001B}" type="slidenum">
              <a:rPr lang="en-US" altLang="en-US" sz="1200"/>
              <a:pPr eaLnBrk="1" hangingPunct="1">
                <a:defRPr/>
              </a:pPr>
              <a:t>27</a:t>
            </a:fld>
            <a:endParaRPr lang="km-KH" altLang="en-US" sz="120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p>
        </p:txBody>
      </p:sp>
    </p:spTree>
    <p:extLst>
      <p:ext uri="{BB962C8B-B14F-4D97-AF65-F5344CB8AC3E}">
        <p14:creationId xmlns:p14="http://schemas.microsoft.com/office/powerpoint/2010/main" val="36381262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913101" eaLnBrk="0" hangingPunct="0">
              <a:defRPr sz="2400">
                <a:solidFill>
                  <a:schemeClr val="tx1"/>
                </a:solidFill>
                <a:latin typeface="Arial" pitchFamily="34" charset="0"/>
                <a:ea typeface="ＭＳ Ｐゴシック" pitchFamily="34" charset="-128"/>
              </a:defRPr>
            </a:lvl1pPr>
            <a:lvl2pPr marL="731731" indent="-281435" defTabSz="913101" eaLnBrk="0" hangingPunct="0">
              <a:defRPr sz="2400">
                <a:solidFill>
                  <a:schemeClr val="tx1"/>
                </a:solidFill>
                <a:latin typeface="Arial" pitchFamily="34" charset="0"/>
                <a:ea typeface="ＭＳ Ｐゴシック" pitchFamily="34" charset="-128"/>
              </a:defRPr>
            </a:lvl2pPr>
            <a:lvl3pPr marL="1125741" indent="-225148" defTabSz="913101" eaLnBrk="0" hangingPunct="0">
              <a:defRPr sz="2400">
                <a:solidFill>
                  <a:schemeClr val="tx1"/>
                </a:solidFill>
                <a:latin typeface="Arial" pitchFamily="34" charset="0"/>
                <a:ea typeface="ＭＳ Ｐゴシック" pitchFamily="34" charset="-128"/>
              </a:defRPr>
            </a:lvl3pPr>
            <a:lvl4pPr marL="1576037" indent="-225148" defTabSz="913101" eaLnBrk="0" hangingPunct="0">
              <a:defRPr sz="2400">
                <a:solidFill>
                  <a:schemeClr val="tx1"/>
                </a:solidFill>
                <a:latin typeface="Arial" pitchFamily="34" charset="0"/>
                <a:ea typeface="ＭＳ Ｐゴシック" pitchFamily="34" charset="-128"/>
              </a:defRPr>
            </a:lvl4pPr>
            <a:lvl5pPr marL="2026333" indent="-225148" defTabSz="913101" eaLnBrk="0" hangingPunct="0">
              <a:defRPr sz="2400">
                <a:solidFill>
                  <a:schemeClr val="tx1"/>
                </a:solidFill>
                <a:latin typeface="Arial" pitchFamily="34" charset="0"/>
                <a:ea typeface="ＭＳ Ｐゴシック" pitchFamily="34" charset="-128"/>
              </a:defRPr>
            </a:lvl5pPr>
            <a:lvl6pPr marL="2476630" indent="-225148" defTabSz="913101"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26926" indent="-225148" defTabSz="913101"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377222" indent="-225148" defTabSz="913101"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27518" indent="-225148" defTabSz="913101"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defRPr/>
            </a:pPr>
            <a:fld id="{C55785D6-6F73-4FE2-B3EC-FF66C2A4E8EE}" type="slidenum">
              <a:rPr lang="en-US" altLang="en-US" sz="1200"/>
              <a:pPr eaLnBrk="1" hangingPunct="1">
                <a:defRPr/>
              </a:pPr>
              <a:t>28</a:t>
            </a:fld>
            <a:endParaRPr lang="km-KH" altLang="en-US" sz="120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p>
        </p:txBody>
      </p:sp>
    </p:spTree>
    <p:extLst>
      <p:ext uri="{BB962C8B-B14F-4D97-AF65-F5344CB8AC3E}">
        <p14:creationId xmlns:p14="http://schemas.microsoft.com/office/powerpoint/2010/main" val="11578760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913101" eaLnBrk="0" hangingPunct="0">
              <a:defRPr sz="2400">
                <a:solidFill>
                  <a:schemeClr val="tx1"/>
                </a:solidFill>
                <a:latin typeface="Arial" pitchFamily="34" charset="0"/>
                <a:ea typeface="ＭＳ Ｐゴシック" pitchFamily="34" charset="-128"/>
              </a:defRPr>
            </a:lvl1pPr>
            <a:lvl2pPr marL="731731" indent="-281435" defTabSz="913101" eaLnBrk="0" hangingPunct="0">
              <a:defRPr sz="2400">
                <a:solidFill>
                  <a:schemeClr val="tx1"/>
                </a:solidFill>
                <a:latin typeface="Arial" pitchFamily="34" charset="0"/>
                <a:ea typeface="ＭＳ Ｐゴシック" pitchFamily="34" charset="-128"/>
              </a:defRPr>
            </a:lvl2pPr>
            <a:lvl3pPr marL="1125741" indent="-225148" defTabSz="913101" eaLnBrk="0" hangingPunct="0">
              <a:defRPr sz="2400">
                <a:solidFill>
                  <a:schemeClr val="tx1"/>
                </a:solidFill>
                <a:latin typeface="Arial" pitchFamily="34" charset="0"/>
                <a:ea typeface="ＭＳ Ｐゴシック" pitchFamily="34" charset="-128"/>
              </a:defRPr>
            </a:lvl3pPr>
            <a:lvl4pPr marL="1576037" indent="-225148" defTabSz="913101" eaLnBrk="0" hangingPunct="0">
              <a:defRPr sz="2400">
                <a:solidFill>
                  <a:schemeClr val="tx1"/>
                </a:solidFill>
                <a:latin typeface="Arial" pitchFamily="34" charset="0"/>
                <a:ea typeface="ＭＳ Ｐゴシック" pitchFamily="34" charset="-128"/>
              </a:defRPr>
            </a:lvl4pPr>
            <a:lvl5pPr marL="2026333" indent="-225148" defTabSz="913101" eaLnBrk="0" hangingPunct="0">
              <a:defRPr sz="2400">
                <a:solidFill>
                  <a:schemeClr val="tx1"/>
                </a:solidFill>
                <a:latin typeface="Arial" pitchFamily="34" charset="0"/>
                <a:ea typeface="ＭＳ Ｐゴシック" pitchFamily="34" charset="-128"/>
              </a:defRPr>
            </a:lvl5pPr>
            <a:lvl6pPr marL="2476630" indent="-225148" defTabSz="913101"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26926" indent="-225148" defTabSz="913101"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377222" indent="-225148" defTabSz="913101"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27518" indent="-225148" defTabSz="913101"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defRPr/>
            </a:pPr>
            <a:fld id="{772D1FA1-C97A-4091-833A-FDA0EA916C3C}" type="slidenum">
              <a:rPr lang="en-US" altLang="en-US" sz="1200"/>
              <a:pPr eaLnBrk="1" hangingPunct="1">
                <a:defRPr/>
              </a:pPr>
              <a:t>32</a:t>
            </a:fld>
            <a:endParaRPr lang="km-KH" altLang="en-US" sz="120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p>
        </p:txBody>
      </p:sp>
    </p:spTree>
    <p:extLst>
      <p:ext uri="{BB962C8B-B14F-4D97-AF65-F5344CB8AC3E}">
        <p14:creationId xmlns:p14="http://schemas.microsoft.com/office/powerpoint/2010/main" val="37253541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26982EB-4CD8-4061-9E4C-D72DEE622757}" type="datetimeFigureOut">
              <a:rPr lang="en-US" smtClean="0"/>
              <a:t>10/5/2015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ABFF5F-B7A5-4FAF-BA4A-F96F964669A3}" type="slidenum">
              <a:rPr lang="en-US" smtClean="0"/>
              <a:t>‹#›</a:t>
            </a:fld>
            <a:endParaRPr lang="en-US"/>
          </a:p>
        </p:txBody>
      </p:sp>
    </p:spTree>
    <p:extLst>
      <p:ext uri="{BB962C8B-B14F-4D97-AF65-F5344CB8AC3E}">
        <p14:creationId xmlns:p14="http://schemas.microsoft.com/office/powerpoint/2010/main" val="1014723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6982EB-4CD8-4061-9E4C-D72DEE622757}" type="datetimeFigureOut">
              <a:rPr lang="en-US" smtClean="0"/>
              <a:t>10/5/2015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ABFF5F-B7A5-4FAF-BA4A-F96F964669A3}" type="slidenum">
              <a:rPr lang="en-US" smtClean="0"/>
              <a:t>‹#›</a:t>
            </a:fld>
            <a:endParaRPr lang="en-US"/>
          </a:p>
        </p:txBody>
      </p:sp>
    </p:spTree>
    <p:extLst>
      <p:ext uri="{BB962C8B-B14F-4D97-AF65-F5344CB8AC3E}">
        <p14:creationId xmlns:p14="http://schemas.microsoft.com/office/powerpoint/2010/main" val="16511885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6982EB-4CD8-4061-9E4C-D72DEE622757}" type="datetimeFigureOut">
              <a:rPr lang="en-US" smtClean="0"/>
              <a:t>10/5/2015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ABFF5F-B7A5-4FAF-BA4A-F96F964669A3}" type="slidenum">
              <a:rPr lang="en-US" smtClean="0"/>
              <a:t>‹#›</a:t>
            </a:fld>
            <a:endParaRPr lang="en-US"/>
          </a:p>
        </p:txBody>
      </p:sp>
    </p:spTree>
    <p:extLst>
      <p:ext uri="{BB962C8B-B14F-4D97-AF65-F5344CB8AC3E}">
        <p14:creationId xmlns:p14="http://schemas.microsoft.com/office/powerpoint/2010/main" val="21537005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6982EB-4CD8-4061-9E4C-D72DEE622757}" type="datetimeFigureOut">
              <a:rPr lang="en-US" smtClean="0"/>
              <a:t>10/5/2015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ABFF5F-B7A5-4FAF-BA4A-F96F964669A3}" type="slidenum">
              <a:rPr lang="en-US" smtClean="0"/>
              <a:t>‹#›</a:t>
            </a:fld>
            <a:endParaRPr lang="en-US"/>
          </a:p>
        </p:txBody>
      </p:sp>
    </p:spTree>
    <p:extLst>
      <p:ext uri="{BB962C8B-B14F-4D97-AF65-F5344CB8AC3E}">
        <p14:creationId xmlns:p14="http://schemas.microsoft.com/office/powerpoint/2010/main" val="830204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6982EB-4CD8-4061-9E4C-D72DEE622757}" type="datetimeFigureOut">
              <a:rPr lang="en-US" smtClean="0"/>
              <a:t>10/5/2015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ABFF5F-B7A5-4FAF-BA4A-F96F964669A3}" type="slidenum">
              <a:rPr lang="en-US" smtClean="0"/>
              <a:t>‹#›</a:t>
            </a:fld>
            <a:endParaRPr lang="en-US"/>
          </a:p>
        </p:txBody>
      </p:sp>
    </p:spTree>
    <p:extLst>
      <p:ext uri="{BB962C8B-B14F-4D97-AF65-F5344CB8AC3E}">
        <p14:creationId xmlns:p14="http://schemas.microsoft.com/office/powerpoint/2010/main" val="2499296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26982EB-4CD8-4061-9E4C-D72DEE622757}" type="datetimeFigureOut">
              <a:rPr lang="en-US" smtClean="0"/>
              <a:t>10/5/2015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ABFF5F-B7A5-4FAF-BA4A-F96F964669A3}" type="slidenum">
              <a:rPr lang="en-US" smtClean="0"/>
              <a:t>‹#›</a:t>
            </a:fld>
            <a:endParaRPr lang="en-US"/>
          </a:p>
        </p:txBody>
      </p:sp>
    </p:spTree>
    <p:extLst>
      <p:ext uri="{BB962C8B-B14F-4D97-AF65-F5344CB8AC3E}">
        <p14:creationId xmlns:p14="http://schemas.microsoft.com/office/powerpoint/2010/main" val="11839838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26982EB-4CD8-4061-9E4C-D72DEE622757}" type="datetimeFigureOut">
              <a:rPr lang="en-US" smtClean="0"/>
              <a:t>10/5/2015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ABFF5F-B7A5-4FAF-BA4A-F96F964669A3}" type="slidenum">
              <a:rPr lang="en-US" smtClean="0"/>
              <a:t>‹#›</a:t>
            </a:fld>
            <a:endParaRPr lang="en-US"/>
          </a:p>
        </p:txBody>
      </p:sp>
    </p:spTree>
    <p:extLst>
      <p:ext uri="{BB962C8B-B14F-4D97-AF65-F5344CB8AC3E}">
        <p14:creationId xmlns:p14="http://schemas.microsoft.com/office/powerpoint/2010/main" val="29483751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26982EB-4CD8-4061-9E4C-D72DEE622757}" type="datetimeFigureOut">
              <a:rPr lang="en-US" smtClean="0"/>
              <a:t>10/5/2015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ABFF5F-B7A5-4FAF-BA4A-F96F964669A3}" type="slidenum">
              <a:rPr lang="en-US" smtClean="0"/>
              <a:t>‹#›</a:t>
            </a:fld>
            <a:endParaRPr lang="en-US"/>
          </a:p>
        </p:txBody>
      </p:sp>
    </p:spTree>
    <p:extLst>
      <p:ext uri="{BB962C8B-B14F-4D97-AF65-F5344CB8AC3E}">
        <p14:creationId xmlns:p14="http://schemas.microsoft.com/office/powerpoint/2010/main" val="4208729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26982EB-4CD8-4061-9E4C-D72DEE622757}" type="datetimeFigureOut">
              <a:rPr lang="en-US" smtClean="0"/>
              <a:t>10/5/2015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ABFF5F-B7A5-4FAF-BA4A-F96F964669A3}" type="slidenum">
              <a:rPr lang="en-US" smtClean="0"/>
              <a:t>‹#›</a:t>
            </a:fld>
            <a:endParaRPr lang="en-US"/>
          </a:p>
        </p:txBody>
      </p:sp>
    </p:spTree>
    <p:extLst>
      <p:ext uri="{BB962C8B-B14F-4D97-AF65-F5344CB8AC3E}">
        <p14:creationId xmlns:p14="http://schemas.microsoft.com/office/powerpoint/2010/main" val="1421436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6982EB-4CD8-4061-9E4C-D72DEE622757}" type="datetimeFigureOut">
              <a:rPr lang="en-US" smtClean="0"/>
              <a:t>10/5/2015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ABFF5F-B7A5-4FAF-BA4A-F96F964669A3}" type="slidenum">
              <a:rPr lang="en-US" smtClean="0"/>
              <a:t>‹#›</a:t>
            </a:fld>
            <a:endParaRPr lang="en-US"/>
          </a:p>
        </p:txBody>
      </p:sp>
    </p:spTree>
    <p:extLst>
      <p:ext uri="{BB962C8B-B14F-4D97-AF65-F5344CB8AC3E}">
        <p14:creationId xmlns:p14="http://schemas.microsoft.com/office/powerpoint/2010/main" val="31264957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6982EB-4CD8-4061-9E4C-D72DEE622757}" type="datetimeFigureOut">
              <a:rPr lang="en-US" smtClean="0"/>
              <a:t>10/5/2015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ABFF5F-B7A5-4FAF-BA4A-F96F964669A3}" type="slidenum">
              <a:rPr lang="en-US" smtClean="0"/>
              <a:t>‹#›</a:t>
            </a:fld>
            <a:endParaRPr lang="en-US"/>
          </a:p>
        </p:txBody>
      </p:sp>
    </p:spTree>
    <p:extLst>
      <p:ext uri="{BB962C8B-B14F-4D97-AF65-F5344CB8AC3E}">
        <p14:creationId xmlns:p14="http://schemas.microsoft.com/office/powerpoint/2010/main" val="20509043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6982EB-4CD8-4061-9E4C-D72DEE622757}" type="datetimeFigureOut">
              <a:rPr lang="en-US" smtClean="0"/>
              <a:t>10/5/2015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ABFF5F-B7A5-4FAF-BA4A-F96F964669A3}" type="slidenum">
              <a:rPr lang="en-US" smtClean="0"/>
              <a:t>‹#›</a:t>
            </a:fld>
            <a:endParaRPr lang="en-US"/>
          </a:p>
        </p:txBody>
      </p:sp>
    </p:spTree>
    <p:extLst>
      <p:ext uri="{BB962C8B-B14F-4D97-AF65-F5344CB8AC3E}">
        <p14:creationId xmlns:p14="http://schemas.microsoft.com/office/powerpoint/2010/main" val="2134142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6982EB-4CD8-4061-9E4C-D72DEE622757}" type="datetimeFigureOut">
              <a:rPr lang="en-US" smtClean="0"/>
              <a:t>10/5/2015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ABFF5F-B7A5-4FAF-BA4A-F96F964669A3}" type="slidenum">
              <a:rPr lang="en-US" smtClean="0"/>
              <a:t>‹#›</a:t>
            </a:fld>
            <a:endParaRPr lang="en-US"/>
          </a:p>
        </p:txBody>
      </p:sp>
    </p:spTree>
    <p:extLst>
      <p:ext uri="{BB962C8B-B14F-4D97-AF65-F5344CB8AC3E}">
        <p14:creationId xmlns:p14="http://schemas.microsoft.com/office/powerpoint/2010/main" val="8299950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8.emf"/><Relationship Id="rId3" Type="http://schemas.openxmlformats.org/officeDocument/2006/relationships/tags" Target="../tags/tag15.xml"/><Relationship Id="rId7" Type="http://schemas.openxmlformats.org/officeDocument/2006/relationships/oleObject" Target="../embeddings/oleObject5.bin"/><Relationship Id="rId2" Type="http://schemas.openxmlformats.org/officeDocument/2006/relationships/tags" Target="../tags/tag14.xml"/><Relationship Id="rId1" Type="http://schemas.openxmlformats.org/officeDocument/2006/relationships/vmlDrawing" Target="../drawings/vmlDrawing5.vml"/><Relationship Id="rId6" Type="http://schemas.openxmlformats.org/officeDocument/2006/relationships/image" Target="../media/image9.jpeg"/><Relationship Id="rId5" Type="http://schemas.openxmlformats.org/officeDocument/2006/relationships/slideLayout" Target="../slideLayouts/slideLayout12.xml"/><Relationship Id="rId4" Type="http://schemas.openxmlformats.org/officeDocument/2006/relationships/tags" Target="../tags/tag1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10.emf"/><Relationship Id="rId3" Type="http://schemas.openxmlformats.org/officeDocument/2006/relationships/tags" Target="../tags/tag18.xml"/><Relationship Id="rId7" Type="http://schemas.openxmlformats.org/officeDocument/2006/relationships/oleObject" Target="../embeddings/oleObject6.bin"/><Relationship Id="rId2" Type="http://schemas.openxmlformats.org/officeDocument/2006/relationships/tags" Target="../tags/tag17.xml"/><Relationship Id="rId1" Type="http://schemas.openxmlformats.org/officeDocument/2006/relationships/vmlDrawing" Target="../drawings/vmlDrawing6.vml"/><Relationship Id="rId6" Type="http://schemas.openxmlformats.org/officeDocument/2006/relationships/image" Target="../media/image11.wmf"/><Relationship Id="rId5" Type="http://schemas.openxmlformats.org/officeDocument/2006/relationships/slideLayout" Target="../slideLayouts/slideLayout12.xml"/><Relationship Id="rId4" Type="http://schemas.openxmlformats.org/officeDocument/2006/relationships/tags" Target="../tags/tag1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12.emf"/><Relationship Id="rId3" Type="http://schemas.openxmlformats.org/officeDocument/2006/relationships/tags" Target="../tags/tag21.xml"/><Relationship Id="rId7" Type="http://schemas.openxmlformats.org/officeDocument/2006/relationships/oleObject" Target="../embeddings/oleObject7.bin"/><Relationship Id="rId2" Type="http://schemas.openxmlformats.org/officeDocument/2006/relationships/tags" Target="../tags/tag20.xml"/><Relationship Id="rId1" Type="http://schemas.openxmlformats.org/officeDocument/2006/relationships/vmlDrawing" Target="../drawings/vmlDrawing7.vml"/><Relationship Id="rId6" Type="http://schemas.openxmlformats.org/officeDocument/2006/relationships/image" Target="../media/image13.jpeg"/><Relationship Id="rId5" Type="http://schemas.openxmlformats.org/officeDocument/2006/relationships/slideLayout" Target="../slideLayouts/slideLayout12.xml"/><Relationship Id="rId4" Type="http://schemas.openxmlformats.org/officeDocument/2006/relationships/tags" Target="../tags/tag2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image" Target="../media/image14.emf"/><Relationship Id="rId3" Type="http://schemas.openxmlformats.org/officeDocument/2006/relationships/tags" Target="../tags/tag24.xml"/><Relationship Id="rId7" Type="http://schemas.openxmlformats.org/officeDocument/2006/relationships/oleObject" Target="../embeddings/oleObject8.bin"/><Relationship Id="rId2" Type="http://schemas.openxmlformats.org/officeDocument/2006/relationships/tags" Target="../tags/tag23.xml"/><Relationship Id="rId1" Type="http://schemas.openxmlformats.org/officeDocument/2006/relationships/vmlDrawing" Target="../drawings/vmlDrawing8.vml"/><Relationship Id="rId6" Type="http://schemas.openxmlformats.org/officeDocument/2006/relationships/image" Target="../media/image15.jpeg"/><Relationship Id="rId5" Type="http://schemas.openxmlformats.org/officeDocument/2006/relationships/slideLayout" Target="../slideLayouts/slideLayout12.xml"/><Relationship Id="rId4" Type="http://schemas.openxmlformats.org/officeDocument/2006/relationships/tags" Target="../tags/tag2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image" Target="../media/image16.emf"/><Relationship Id="rId3" Type="http://schemas.openxmlformats.org/officeDocument/2006/relationships/tags" Target="../tags/tag27.xml"/><Relationship Id="rId7" Type="http://schemas.openxmlformats.org/officeDocument/2006/relationships/oleObject" Target="../embeddings/oleObject9.bin"/><Relationship Id="rId2" Type="http://schemas.openxmlformats.org/officeDocument/2006/relationships/tags" Target="../tags/tag26.xml"/><Relationship Id="rId1" Type="http://schemas.openxmlformats.org/officeDocument/2006/relationships/vmlDrawing" Target="../drawings/vmlDrawing9.vml"/><Relationship Id="rId6" Type="http://schemas.openxmlformats.org/officeDocument/2006/relationships/image" Target="../media/image17.jpeg"/><Relationship Id="rId5" Type="http://schemas.openxmlformats.org/officeDocument/2006/relationships/slideLayout" Target="../slideLayouts/slideLayout12.xml"/><Relationship Id="rId4" Type="http://schemas.openxmlformats.org/officeDocument/2006/relationships/tags" Target="../tags/tag2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tags" Target="../tags/tag3.xml"/><Relationship Id="rId7" Type="http://schemas.openxmlformats.org/officeDocument/2006/relationships/oleObject" Target="../embeddings/oleObject1.bin"/><Relationship Id="rId2" Type="http://schemas.openxmlformats.org/officeDocument/2006/relationships/tags" Target="../tags/tag2.xml"/><Relationship Id="rId1" Type="http://schemas.openxmlformats.org/officeDocument/2006/relationships/vmlDrawing" Target="../drawings/vmlDrawing1.vml"/><Relationship Id="rId6" Type="http://schemas.openxmlformats.org/officeDocument/2006/relationships/image" Target="../media/image2.jpeg"/><Relationship Id="rId5" Type="http://schemas.openxmlformats.org/officeDocument/2006/relationships/slideLayout" Target="../slideLayouts/slideLayout12.xml"/><Relationship Id="rId4" Type="http://schemas.openxmlformats.org/officeDocument/2006/relationships/tags" Target="../tags/tag4.xml"/></Relationships>
</file>

<file path=ppt/slides/_rels/slide20.xml.rels><?xml version="1.0" encoding="UTF-8" standalone="yes"?>
<Relationships xmlns="http://schemas.openxmlformats.org/package/2006/relationships"><Relationship Id="rId8" Type="http://schemas.openxmlformats.org/officeDocument/2006/relationships/image" Target="../media/image18.emf"/><Relationship Id="rId3" Type="http://schemas.openxmlformats.org/officeDocument/2006/relationships/tags" Target="../tags/tag30.xml"/><Relationship Id="rId7" Type="http://schemas.openxmlformats.org/officeDocument/2006/relationships/oleObject" Target="../embeddings/oleObject10.bin"/><Relationship Id="rId2" Type="http://schemas.openxmlformats.org/officeDocument/2006/relationships/tags" Target="../tags/tag29.xml"/><Relationship Id="rId1" Type="http://schemas.openxmlformats.org/officeDocument/2006/relationships/vmlDrawing" Target="../drawings/vmlDrawing10.vml"/><Relationship Id="rId6" Type="http://schemas.openxmlformats.org/officeDocument/2006/relationships/image" Target="../media/image19.jpeg"/><Relationship Id="rId5" Type="http://schemas.openxmlformats.org/officeDocument/2006/relationships/slideLayout" Target="../slideLayouts/slideLayout12.xml"/><Relationship Id="rId4" Type="http://schemas.openxmlformats.org/officeDocument/2006/relationships/tags" Target="../tags/tag3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image" Target="../media/image20.emf"/><Relationship Id="rId3" Type="http://schemas.openxmlformats.org/officeDocument/2006/relationships/tags" Target="../tags/tag33.xml"/><Relationship Id="rId7" Type="http://schemas.openxmlformats.org/officeDocument/2006/relationships/oleObject" Target="../embeddings/oleObject11.bin"/><Relationship Id="rId2" Type="http://schemas.openxmlformats.org/officeDocument/2006/relationships/tags" Target="../tags/tag32.xml"/><Relationship Id="rId1" Type="http://schemas.openxmlformats.org/officeDocument/2006/relationships/vmlDrawing" Target="../drawings/vmlDrawing11.vml"/><Relationship Id="rId6" Type="http://schemas.openxmlformats.org/officeDocument/2006/relationships/image" Target="../media/image21.gif"/><Relationship Id="rId5" Type="http://schemas.openxmlformats.org/officeDocument/2006/relationships/slideLayout" Target="../slideLayouts/slideLayout12.xml"/><Relationship Id="rId4" Type="http://schemas.openxmlformats.org/officeDocument/2006/relationships/tags" Target="../tags/tag3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image" Target="../media/image22.emf"/><Relationship Id="rId3" Type="http://schemas.openxmlformats.org/officeDocument/2006/relationships/tags" Target="../tags/tag36.xml"/><Relationship Id="rId7" Type="http://schemas.openxmlformats.org/officeDocument/2006/relationships/oleObject" Target="../embeddings/oleObject12.bin"/><Relationship Id="rId2" Type="http://schemas.openxmlformats.org/officeDocument/2006/relationships/tags" Target="../tags/tag35.xml"/><Relationship Id="rId1" Type="http://schemas.openxmlformats.org/officeDocument/2006/relationships/vmlDrawing" Target="../drawings/vmlDrawing12.vml"/><Relationship Id="rId6" Type="http://schemas.openxmlformats.org/officeDocument/2006/relationships/image" Target="../media/image23.jpeg"/><Relationship Id="rId5" Type="http://schemas.openxmlformats.org/officeDocument/2006/relationships/slideLayout" Target="../slideLayouts/slideLayout12.xml"/><Relationship Id="rId4" Type="http://schemas.openxmlformats.org/officeDocument/2006/relationships/tags" Target="../tags/tag3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www.cityofboston.gov/civilrights"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hyperlink" Target="http://www.bostonfairhousing.org/" TargetMode="External"/><Relationship Id="rId5" Type="http://schemas.openxmlformats.org/officeDocument/2006/relationships/hyperlink" Target="http://www.suffolk.edu/law/academics/26012.php" TargetMode="External"/><Relationship Id="rId4" Type="http://schemas.openxmlformats.org/officeDocument/2006/relationships/hyperlink" Target="http://www.cambridgema.gov/HRC" TargetMode="External"/></Relationships>
</file>

<file path=ppt/slides/_rels/slide4.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tags" Target="../tags/tag6.xml"/><Relationship Id="rId7" Type="http://schemas.openxmlformats.org/officeDocument/2006/relationships/oleObject" Target="../embeddings/oleObject2.bin"/><Relationship Id="rId2" Type="http://schemas.openxmlformats.org/officeDocument/2006/relationships/tags" Target="../tags/tag5.xml"/><Relationship Id="rId1" Type="http://schemas.openxmlformats.org/officeDocument/2006/relationships/vmlDrawing" Target="../drawings/vmlDrawing2.vml"/><Relationship Id="rId6" Type="http://schemas.openxmlformats.org/officeDocument/2006/relationships/image" Target="../media/image4.png"/><Relationship Id="rId5" Type="http://schemas.openxmlformats.org/officeDocument/2006/relationships/slideLayout" Target="../slideLayouts/slideLayout12.xml"/><Relationship Id="rId4" Type="http://schemas.openxmlformats.org/officeDocument/2006/relationships/tags" Target="../tags/tag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5.emf"/><Relationship Id="rId3" Type="http://schemas.openxmlformats.org/officeDocument/2006/relationships/tags" Target="../tags/tag9.xml"/><Relationship Id="rId7" Type="http://schemas.openxmlformats.org/officeDocument/2006/relationships/oleObject" Target="../embeddings/oleObject3.bin"/><Relationship Id="rId2" Type="http://schemas.openxmlformats.org/officeDocument/2006/relationships/tags" Target="../tags/tag8.xml"/><Relationship Id="rId1" Type="http://schemas.openxmlformats.org/officeDocument/2006/relationships/vmlDrawing" Target="../drawings/vmlDrawing3.vml"/><Relationship Id="rId6" Type="http://schemas.openxmlformats.org/officeDocument/2006/relationships/image" Target="../media/image6.png"/><Relationship Id="rId5" Type="http://schemas.openxmlformats.org/officeDocument/2006/relationships/slideLayout" Target="../slideLayouts/slideLayout12.xml"/><Relationship Id="rId4" Type="http://schemas.openxmlformats.org/officeDocument/2006/relationships/tags" Target="../tags/tag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tags" Target="../tags/tag12.xml"/><Relationship Id="rId7" Type="http://schemas.openxmlformats.org/officeDocument/2006/relationships/image" Target="../media/image7.emf"/><Relationship Id="rId2" Type="http://schemas.openxmlformats.org/officeDocument/2006/relationships/tags" Target="../tags/tag11.xml"/><Relationship Id="rId1" Type="http://schemas.openxmlformats.org/officeDocument/2006/relationships/vmlDrawing" Target="../drawings/vmlDrawing4.vml"/><Relationship Id="rId6" Type="http://schemas.openxmlformats.org/officeDocument/2006/relationships/oleObject" Target="../embeddings/oleObject4.bin"/><Relationship Id="rId5" Type="http://schemas.openxmlformats.org/officeDocument/2006/relationships/slideLayout" Target="../slideLayouts/slideLayout12.xml"/><Relationship Id="rId4" Type="http://schemas.openxmlformats.org/officeDocument/2006/relationships/tags" Target="../tags/tag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km-KH" sz="2000" dirty="0" smtClean="0">
                <a:latin typeface="Khmer OS Content" panose="02000500000000020004" pitchFamily="2" charset="0"/>
                <a:cs typeface="Khmer OS Content" panose="02000500000000020004" pitchFamily="2" charset="0"/>
              </a:rPr>
              <a:t>លំនៅដ្ឋានដែលត្រឹមត្រូវសម្រាប់មនុស្សគ្រប់រូប</a:t>
            </a:r>
            <a:endParaRPr lang="km-KH" sz="2000" dirty="0">
              <a:latin typeface="Khmer OS Content" panose="02000500000000020004" pitchFamily="2" charset="0"/>
              <a:cs typeface="Khmer OS Content" panose="02000500000000020004" pitchFamily="2" charset="0"/>
            </a:endParaRPr>
          </a:p>
        </p:txBody>
      </p:sp>
      <p:sp>
        <p:nvSpPr>
          <p:cNvPr id="4" name="Subtitle 2"/>
          <p:cNvSpPr txBox="1">
            <a:spLocks/>
          </p:cNvSpPr>
          <p:nvPr/>
        </p:nvSpPr>
        <p:spPr>
          <a:xfrm>
            <a:off x="1219200" y="1943099"/>
            <a:ext cx="6400800" cy="1752600"/>
          </a:xfrm>
          <a:prstGeom prst="rect">
            <a:avLst/>
          </a:prstGeom>
        </p:spPr>
        <p:txBody>
          <a:bodyPr vert="horz" lIns="91440" tIns="45720" rIns="91440" bIns="45720" rtlCol="0">
            <a:normAutofit fontScale="925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km-KH" sz="2000" dirty="0" smtClean="0">
                <a:latin typeface="Khmer OS Content" panose="02000500000000020004" pitchFamily="2" charset="0"/>
                <a:cs typeface="Khmer OS Content" panose="02000500000000020004" pitchFamily="2" charset="0"/>
              </a:rPr>
              <a:t/>
            </a:r>
            <a:br>
              <a:rPr lang="km-KH" sz="2000" dirty="0" smtClean="0">
                <a:latin typeface="Khmer OS Content" panose="02000500000000020004" pitchFamily="2" charset="0"/>
                <a:cs typeface="Khmer OS Content" panose="02000500000000020004" pitchFamily="2" charset="0"/>
              </a:rPr>
            </a:br>
            <a:r>
              <a:rPr lang="km-KH" sz="2000" dirty="0" smtClean="0">
                <a:latin typeface="Khmer OS Content" panose="02000500000000020004" pitchFamily="2" charset="0"/>
                <a:cs typeface="Khmer OS Content" panose="02000500000000020004" pitchFamily="2" charset="0"/>
              </a:rPr>
              <a:t/>
            </a:r>
            <a:br>
              <a:rPr lang="km-KH" sz="2000" dirty="0" smtClean="0">
                <a:latin typeface="Khmer OS Content" panose="02000500000000020004" pitchFamily="2" charset="0"/>
                <a:cs typeface="Khmer OS Content" panose="02000500000000020004" pitchFamily="2" charset="0"/>
              </a:rPr>
            </a:br>
            <a:r>
              <a:rPr lang="km-KH" sz="4800" dirty="0" smtClean="0">
                <a:latin typeface="Khmer OS Content" panose="02000500000000020004" pitchFamily="2" charset="0"/>
                <a:cs typeface="Khmer OS Content" panose="02000500000000020004" pitchFamily="2" charset="0"/>
              </a:rPr>
              <a:t>យល់ដឹងអំពីសិទ្ធិរបស់អ្នក!</a:t>
            </a:r>
            <a:endParaRPr lang="km-KH" sz="4800" dirty="0">
              <a:latin typeface="Khmer OS Content" panose="02000500000000020004" pitchFamily="2" charset="0"/>
              <a:cs typeface="Khmer OS Content" panose="02000500000000020004" pitchFamily="2" charset="0"/>
            </a:endParaRPr>
          </a:p>
        </p:txBody>
      </p:sp>
    </p:spTree>
    <p:extLst>
      <p:ext uri="{BB962C8B-B14F-4D97-AF65-F5344CB8AC3E}">
        <p14:creationId xmlns:p14="http://schemas.microsoft.com/office/powerpoint/2010/main" val="5562150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304800" y="304800"/>
            <a:ext cx="8382000" cy="1905000"/>
          </a:xfrm>
        </p:spPr>
        <p:txBody>
          <a:bodyPr>
            <a:noAutofit/>
          </a:bodyPr>
          <a:lstStyle/>
          <a:p>
            <a:pPr marL="0" indent="0">
              <a:lnSpc>
                <a:spcPct val="150000"/>
              </a:lnSpc>
            </a:pPr>
            <a:r>
              <a:rPr lang="km-KH" sz="2000" dirty="0">
                <a:latin typeface="Khmer OS Content" panose="02000500000000020004" pitchFamily="2" charset="0"/>
                <a:cs typeface="Khmer OS Content" panose="02000500000000020004" pitchFamily="2" charset="0"/>
              </a:rPr>
              <a:t>ម្ចាស់ផ្ទះ អាចបដិសេធជួលផ្ទះត្រង់ផ្នែក </a:t>
            </a:r>
            <a:r>
              <a:rPr lang="en-US" sz="2000" dirty="0">
                <a:latin typeface="Khmer OS Content" panose="02000500000000020004" pitchFamily="2" charset="0"/>
                <a:cs typeface="Khmer OS Content" panose="02000500000000020004" pitchFamily="2" charset="0"/>
              </a:rPr>
              <a:t>8 </a:t>
            </a:r>
            <a:r>
              <a:rPr lang="km-KH" sz="2000" dirty="0">
                <a:latin typeface="Khmer OS Content" panose="02000500000000020004" pitchFamily="2" charset="0"/>
                <a:cs typeface="Khmer OS Content" panose="02000500000000020004" pitchFamily="2" charset="0"/>
              </a:rPr>
              <a:t>ស្តីពីអ្នកទទួល </a:t>
            </a:r>
            <a:r>
              <a:rPr lang="en-US" sz="2000" dirty="0">
                <a:latin typeface="Khmer OS Content" panose="02000500000000020004" pitchFamily="2" charset="0"/>
                <a:cs typeface="Khmer OS Content" panose="02000500000000020004" pitchFamily="2" charset="0"/>
              </a:rPr>
              <a:t>(</a:t>
            </a:r>
            <a:r>
              <a:rPr lang="km-KH" sz="2000" dirty="0">
                <a:latin typeface="Khmer OS Content" panose="02000500000000020004" pitchFamily="2" charset="0"/>
                <a:cs typeface="Khmer OS Content" panose="02000500000000020004" pitchFamily="2" charset="0"/>
              </a:rPr>
              <a:t>លិខិតបញ្ជាក់លំនៅដ្ឋាន</a:t>
            </a:r>
            <a:r>
              <a:rPr lang="en-US" sz="2000" dirty="0">
                <a:latin typeface="Khmer OS Content" panose="02000500000000020004" pitchFamily="2" charset="0"/>
                <a:cs typeface="Khmer OS Content" panose="02000500000000020004" pitchFamily="2" charset="0"/>
              </a:rPr>
              <a:t>) </a:t>
            </a:r>
            <a:r>
              <a:rPr lang="km-KH" sz="2000" dirty="0">
                <a:latin typeface="Khmer OS Content" panose="02000500000000020004" pitchFamily="2" charset="0"/>
                <a:cs typeface="Khmer OS Content" panose="02000500000000020004" pitchFamily="2" charset="0"/>
              </a:rPr>
              <a:t>ដោយសារផ្ទះល្វែងនឹងមិនឆ្លងកាត់ការត្រួតពិនិត្យឡើយ។</a:t>
            </a:r>
          </a:p>
        </p:txBody>
      </p:sp>
      <p:sp>
        <p:nvSpPr>
          <p:cNvPr id="3" name="TPAnswers"/>
          <p:cNvSpPr>
            <a:spLocks noGrp="1"/>
          </p:cNvSpPr>
          <p:nvPr>
            <p:ph type="body" idx="1"/>
            <p:custDataLst>
              <p:tags r:id="rId3"/>
            </p:custDataLst>
          </p:nvPr>
        </p:nvSpPr>
        <p:spPr>
          <a:xfrm>
            <a:off x="457200" y="3124200"/>
            <a:ext cx="3733800" cy="3535363"/>
          </a:xfrm>
        </p:spPr>
        <p:txBody>
          <a:bodyPr>
            <a:normAutofit/>
          </a:bodyPr>
          <a:lstStyle/>
          <a:p>
            <a:pPr marL="514350" indent="-514350">
              <a:lnSpc>
                <a:spcPct val="150000"/>
              </a:lnSpc>
              <a:buFont typeface="Arial" pitchFamily="34" charset="0"/>
              <a:buAutoNum type="alphaUcPeriod"/>
            </a:pPr>
            <a:r>
              <a:rPr lang="en-US" sz="2000" dirty="0" smtClean="0">
                <a:latin typeface="Khmer OS Content" panose="02000500000000020004" pitchFamily="2" charset="0"/>
                <a:cs typeface="Khmer OS Content" panose="02000500000000020004" pitchFamily="2" charset="0"/>
              </a:rPr>
              <a:t>True</a:t>
            </a:r>
          </a:p>
          <a:p>
            <a:pPr marL="514350" indent="-514350">
              <a:lnSpc>
                <a:spcPct val="150000"/>
              </a:lnSpc>
              <a:buFont typeface="Arial" pitchFamily="34" charset="0"/>
              <a:buAutoNum type="alphaUcPeriod"/>
            </a:pPr>
            <a:r>
              <a:rPr lang="en-US" sz="2000" dirty="0" smtClean="0">
                <a:latin typeface="Khmer OS Content" panose="02000500000000020004" pitchFamily="2" charset="0"/>
                <a:cs typeface="Khmer OS Content" panose="02000500000000020004" pitchFamily="2" charset="0"/>
              </a:rPr>
              <a:t>False</a:t>
            </a:r>
            <a:endParaRPr lang="km-KH" sz="2000" dirty="0">
              <a:latin typeface="Khmer OS Content" panose="02000500000000020004" pitchFamily="2" charset="0"/>
              <a:cs typeface="Khmer OS Content" panose="02000500000000020004" pitchFamily="2" charset="0"/>
            </a:endParaRPr>
          </a:p>
        </p:txBody>
      </p:sp>
      <p:pic>
        <p:nvPicPr>
          <p:cNvPr id="4099" name="Picture 3" descr="C:\Users\jlangowski\AppData\Local\Microsoft\Windows\Temporary Internet Files\Content.IE5\Q95TIOSD\for-rent[1].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934200" y="4572000"/>
            <a:ext cx="1905000" cy="19050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TPChart"/>
          <p:cNvGraphicFramePr>
            <a:graphicFrameLocks noChangeAspect="1"/>
          </p:cNvGraphicFramePr>
          <p:nvPr>
            <p:custDataLst>
              <p:tags r:id="rId4"/>
            </p:custDataLst>
            <p:extLst>
              <p:ext uri="{D42A27DB-BD31-4B8C-83A1-F6EECF244321}">
                <p14:modId xmlns:p14="http://schemas.microsoft.com/office/powerpoint/2010/main" val="4175348740"/>
              </p:ext>
            </p:extLst>
          </p:nvPr>
        </p:nvGraphicFramePr>
        <p:xfrm>
          <a:off x="2819400" y="2133600"/>
          <a:ext cx="3556000" cy="4000500"/>
        </p:xfrm>
        <a:graphic>
          <a:graphicData uri="http://schemas.openxmlformats.org/presentationml/2006/ole">
            <mc:AlternateContent xmlns:mc="http://schemas.openxmlformats.org/markup-compatibility/2006">
              <mc:Choice xmlns:v="urn:schemas-microsoft-com:vml" Requires="v">
                <p:oleObj spid="_x0000_s5138" name="Chart" r:id="rId7" imgW="4572000" imgH="5143500" progId="MSGraph.Chart.8">
                  <p:embed followColorScheme="full"/>
                </p:oleObj>
              </mc:Choice>
              <mc:Fallback>
                <p:oleObj name="Chart" r:id="rId7" imgW="4572000" imgH="5143500" progId="MSGraph.Chart.8">
                  <p:embed followColorScheme="full"/>
                  <p:pic>
                    <p:nvPicPr>
                      <p:cNvPr id="0" name=""/>
                      <p:cNvPicPr/>
                      <p:nvPr/>
                    </p:nvPicPr>
                    <p:blipFill>
                      <a:blip r:embed="rId8"/>
                      <a:stretch>
                        <a:fillRect/>
                      </a:stretch>
                    </p:blipFill>
                    <p:spPr>
                      <a:xfrm>
                        <a:off x="2819400" y="2133600"/>
                        <a:ext cx="3556000" cy="4000500"/>
                      </a:xfrm>
                      <a:prstGeom prst="rect">
                        <a:avLst/>
                      </a:prstGeom>
                    </p:spPr>
                  </p:pic>
                </p:oleObj>
              </mc:Fallback>
            </mc:AlternateContent>
          </a:graphicData>
        </a:graphic>
      </p:graphicFrame>
      <p:sp>
        <p:nvSpPr>
          <p:cNvPr id="4" name="Rectangle 3"/>
          <p:cNvSpPr/>
          <p:nvPr/>
        </p:nvSpPr>
        <p:spPr>
          <a:xfrm>
            <a:off x="457200" y="4559804"/>
            <a:ext cx="1981200" cy="923330"/>
          </a:xfrm>
          <a:prstGeom prst="rect">
            <a:avLst/>
          </a:prstGeom>
        </p:spPr>
        <p:txBody>
          <a:bodyPr wrap="square">
            <a:spAutoFit/>
          </a:bodyPr>
          <a:lstStyle/>
          <a:p>
            <a:pPr marL="514350" indent="-514350">
              <a:lnSpc>
                <a:spcPct val="150000"/>
              </a:lnSpc>
              <a:buFont typeface="Arial" pitchFamily="34" charset="0"/>
              <a:buAutoNum type="alphaUcPeriod"/>
            </a:pPr>
            <a:r>
              <a:rPr lang="km-KH" dirty="0">
                <a:latin typeface="Khmer OS Content" panose="02000500000000020004" pitchFamily="2" charset="0"/>
                <a:cs typeface="Khmer OS Content" panose="02000500000000020004" pitchFamily="2" charset="0"/>
              </a:rPr>
              <a:t>ត្រឹមត្រូវ</a:t>
            </a:r>
          </a:p>
          <a:p>
            <a:pPr marL="514350" indent="-514350">
              <a:lnSpc>
                <a:spcPct val="150000"/>
              </a:lnSpc>
              <a:buFont typeface="Arial" pitchFamily="34" charset="0"/>
              <a:buAutoNum type="alphaUcPeriod"/>
            </a:pPr>
            <a:r>
              <a:rPr lang="km-KH" dirty="0">
                <a:latin typeface="Khmer OS Content" panose="02000500000000020004" pitchFamily="2" charset="0"/>
                <a:cs typeface="Khmer OS Content" panose="02000500000000020004" pitchFamily="2" charset="0"/>
              </a:rPr>
              <a:t>មិនត្រឹមត្រូវ</a:t>
            </a:r>
          </a:p>
        </p:txBody>
      </p:sp>
    </p:spTree>
    <p:custDataLst>
      <p:tags r:id="rId2"/>
    </p:custDataLst>
    <p:extLst>
      <p:ext uri="{BB962C8B-B14F-4D97-AF65-F5344CB8AC3E}">
        <p14:creationId xmlns:p14="http://schemas.microsoft.com/office/powerpoint/2010/main" val="491502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ct val="150000"/>
              </a:lnSpc>
            </a:pPr>
            <a:r>
              <a:rPr lang="km-KH" sz="2000" u="sng" dirty="0" smtClean="0">
                <a:latin typeface="Khmer OS Content" panose="02000500000000020004" pitchFamily="2" charset="0"/>
                <a:cs typeface="Khmer OS Content" panose="02000500000000020004" pitchFamily="2" charset="0"/>
              </a:rPr>
              <a:t>ចម្លើយ៖ </a:t>
            </a:r>
            <a:r>
              <a:rPr lang="km-KH" sz="2000" i="1" u="sng" dirty="0" smtClean="0">
                <a:latin typeface="Khmer OS Content" panose="02000500000000020004" pitchFamily="2" charset="0"/>
                <a:cs typeface="Khmer OS Content" panose="02000500000000020004" pitchFamily="2" charset="0"/>
              </a:rPr>
              <a:t>មិនត្រឹមត្រូវ</a:t>
            </a:r>
            <a:endParaRPr lang="km-KH" sz="2000" u="sng" dirty="0">
              <a:latin typeface="Khmer OS Content" panose="02000500000000020004" pitchFamily="2" charset="0"/>
              <a:cs typeface="Khmer OS Content" panose="02000500000000020004" pitchFamily="2" charset="0"/>
            </a:endParaRPr>
          </a:p>
        </p:txBody>
      </p:sp>
      <p:sp>
        <p:nvSpPr>
          <p:cNvPr id="3" name="Content Placeholder 2"/>
          <p:cNvSpPr>
            <a:spLocks noGrp="1"/>
          </p:cNvSpPr>
          <p:nvPr>
            <p:ph idx="1"/>
          </p:nvPr>
        </p:nvSpPr>
        <p:spPr/>
        <p:txBody>
          <a:bodyPr>
            <a:normAutofit/>
          </a:bodyPr>
          <a:lstStyle/>
          <a:p>
            <a:endParaRPr lang="km-KH" b="1" dirty="0" smtClean="0"/>
          </a:p>
          <a:p>
            <a:pPr>
              <a:lnSpc>
                <a:spcPct val="150000"/>
              </a:lnSpc>
            </a:pPr>
            <a:r>
              <a:rPr lang="km-KH" sz="2000" dirty="0" smtClean="0">
                <a:latin typeface="Khmer OS Content" panose="02000500000000020004" pitchFamily="2" charset="0"/>
                <a:cs typeface="Khmer OS Content" panose="02000500000000020004" pitchFamily="2" charset="0"/>
              </a:rPr>
              <a:t>ភាពអាចទទួលបានជំនួយរដ្ឋ ជាក្រុមដែលត្រូវការពារ។</a:t>
            </a:r>
          </a:p>
          <a:p>
            <a:pPr>
              <a:lnSpc>
                <a:spcPct val="150000"/>
              </a:lnSpc>
            </a:pPr>
            <a:r>
              <a:rPr lang="km-KH" sz="2000" dirty="0" smtClean="0">
                <a:latin typeface="Khmer OS Content" panose="02000500000000020004" pitchFamily="2" charset="0"/>
                <a:cs typeface="Khmer OS Content" panose="02000500000000020004" pitchFamily="2" charset="0"/>
              </a:rPr>
              <a:t>កន្លែងស្នាក់នៅ មិនអាចត្រូវបានបដិសេធចំពោះអ្នកណាម្នាក់ឡើយ ពីព្រោះគាត់ឬនាងមានលិខិតបញ្ជាក់លំនៅដ្ឋាន។ </a:t>
            </a:r>
          </a:p>
          <a:p>
            <a:pPr marL="0" indent="0">
              <a:buNone/>
            </a:pPr>
            <a:endParaRPr lang="km-KH" dirty="0"/>
          </a:p>
        </p:txBody>
      </p:sp>
    </p:spTree>
    <p:extLst>
      <p:ext uri="{BB962C8B-B14F-4D97-AF65-F5344CB8AC3E}">
        <p14:creationId xmlns:p14="http://schemas.microsoft.com/office/powerpoint/2010/main" val="272094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381000" y="228600"/>
            <a:ext cx="8305800" cy="2057400"/>
          </a:xfrm>
        </p:spPr>
        <p:txBody>
          <a:bodyPr>
            <a:noAutofit/>
          </a:bodyPr>
          <a:lstStyle/>
          <a:p>
            <a:pPr marL="0" indent="0">
              <a:lnSpc>
                <a:spcPct val="150000"/>
              </a:lnSpc>
            </a:pPr>
            <a:r>
              <a:rPr lang="km-KH" sz="2000" dirty="0">
                <a:latin typeface="Khmer OS Content" panose="02000500000000020004" pitchFamily="2" charset="0"/>
                <a:cs typeface="Khmer OS Content" panose="02000500000000020004" pitchFamily="2" charset="0"/>
              </a:rPr>
              <a:t>បុគ្គលម្នាក់មិនមិនត្រូវបានបដិសេធចំពោះផ្ទះសម្បែងដោយសារអ្នកផ្តល់សេវាកម្មលំនៅដ្ឋានមានជំនឿថាបុគ្គលនោះ មានភាពពិការ បើទោះជានាងមិនមានក៏ដោយ ក៏នាងត្រូវបានការពារដោយច្បាប់ស្តីពីលំនៅដ្ឋានដែលត្រឹមត្រូវផងដែរ។</a:t>
            </a:r>
          </a:p>
        </p:txBody>
      </p:sp>
      <p:sp>
        <p:nvSpPr>
          <p:cNvPr id="3" name="TPAnswers"/>
          <p:cNvSpPr>
            <a:spLocks noGrp="1"/>
          </p:cNvSpPr>
          <p:nvPr>
            <p:ph type="body" idx="1"/>
            <p:custDataLst>
              <p:tags r:id="rId3"/>
            </p:custDataLst>
          </p:nvPr>
        </p:nvSpPr>
        <p:spPr>
          <a:xfrm>
            <a:off x="457200" y="2667000"/>
            <a:ext cx="3962400" cy="3687763"/>
          </a:xfrm>
        </p:spPr>
        <p:txBody>
          <a:bodyPr>
            <a:normAutofit/>
          </a:bodyPr>
          <a:lstStyle/>
          <a:p>
            <a:pPr marL="514350" indent="-514350">
              <a:lnSpc>
                <a:spcPct val="150000"/>
              </a:lnSpc>
              <a:buFont typeface="Arial" pitchFamily="34" charset="0"/>
              <a:buAutoNum type="alphaUcPeriod"/>
            </a:pPr>
            <a:r>
              <a:rPr lang="en-US" sz="2000" dirty="0" smtClean="0">
                <a:latin typeface="Khmer OS Content" panose="02000500000000020004" pitchFamily="2" charset="0"/>
                <a:cs typeface="Khmer OS Content" panose="02000500000000020004" pitchFamily="2" charset="0"/>
              </a:rPr>
              <a:t>True</a:t>
            </a:r>
          </a:p>
          <a:p>
            <a:pPr marL="514350" indent="-514350">
              <a:lnSpc>
                <a:spcPct val="150000"/>
              </a:lnSpc>
              <a:buFont typeface="Arial" pitchFamily="34" charset="0"/>
              <a:buAutoNum type="alphaUcPeriod"/>
            </a:pPr>
            <a:r>
              <a:rPr lang="en-US" sz="2000" dirty="0" smtClean="0">
                <a:latin typeface="Khmer OS Content" panose="02000500000000020004" pitchFamily="2" charset="0"/>
                <a:cs typeface="Khmer OS Content" panose="02000500000000020004" pitchFamily="2" charset="0"/>
              </a:rPr>
              <a:t>False</a:t>
            </a:r>
            <a:endParaRPr lang="km-KH" sz="2000" dirty="0">
              <a:latin typeface="Khmer OS Content" panose="02000500000000020004" pitchFamily="2" charset="0"/>
              <a:cs typeface="Khmer OS Content" panose="02000500000000020004" pitchFamily="2" charset="0"/>
            </a:endParaRPr>
          </a:p>
        </p:txBody>
      </p:sp>
      <p:pic>
        <p:nvPicPr>
          <p:cNvPr id="5127" name="Picture 7" descr="C:\Program Files (x86)\Microsoft Office\MEDIA\CAGCAT10\j0205462.wmf"/>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895600" y="2883192"/>
            <a:ext cx="1818742" cy="180959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TPChart"/>
          <p:cNvGraphicFramePr>
            <a:graphicFrameLocks noChangeAspect="1"/>
          </p:cNvGraphicFramePr>
          <p:nvPr>
            <p:custDataLst>
              <p:tags r:id="rId4"/>
            </p:custDataLst>
            <p:extLst>
              <p:ext uri="{D42A27DB-BD31-4B8C-83A1-F6EECF244321}">
                <p14:modId xmlns:p14="http://schemas.microsoft.com/office/powerpoint/2010/main" val="2949950932"/>
              </p:ext>
            </p:extLst>
          </p:nvPr>
        </p:nvGraphicFramePr>
        <p:xfrm>
          <a:off x="4800600" y="2257001"/>
          <a:ext cx="3556000" cy="4000500"/>
        </p:xfrm>
        <a:graphic>
          <a:graphicData uri="http://schemas.openxmlformats.org/presentationml/2006/ole">
            <mc:AlternateContent xmlns:mc="http://schemas.openxmlformats.org/markup-compatibility/2006">
              <mc:Choice xmlns:v="urn:schemas-microsoft-com:vml" Requires="v">
                <p:oleObj spid="_x0000_s6161" name="Chart" r:id="rId7" imgW="4572000" imgH="5143500" progId="MSGraph.Chart.8">
                  <p:embed followColorScheme="full"/>
                </p:oleObj>
              </mc:Choice>
              <mc:Fallback>
                <p:oleObj name="Chart" r:id="rId7" imgW="4572000" imgH="5143500" progId="MSGraph.Chart.8">
                  <p:embed followColorScheme="full"/>
                  <p:pic>
                    <p:nvPicPr>
                      <p:cNvPr id="0" name=""/>
                      <p:cNvPicPr/>
                      <p:nvPr/>
                    </p:nvPicPr>
                    <p:blipFill>
                      <a:blip r:embed="rId8"/>
                      <a:stretch>
                        <a:fillRect/>
                      </a:stretch>
                    </p:blipFill>
                    <p:spPr>
                      <a:xfrm>
                        <a:off x="4800600" y="2257001"/>
                        <a:ext cx="3556000" cy="4000500"/>
                      </a:xfrm>
                      <a:prstGeom prst="rect">
                        <a:avLst/>
                      </a:prstGeom>
                    </p:spPr>
                  </p:pic>
                </p:oleObj>
              </mc:Fallback>
            </mc:AlternateContent>
          </a:graphicData>
        </a:graphic>
      </p:graphicFrame>
      <p:sp>
        <p:nvSpPr>
          <p:cNvPr id="4" name="Rectangle 3"/>
          <p:cNvSpPr/>
          <p:nvPr/>
        </p:nvSpPr>
        <p:spPr>
          <a:xfrm>
            <a:off x="457200" y="4231125"/>
            <a:ext cx="1927758" cy="923330"/>
          </a:xfrm>
          <a:prstGeom prst="rect">
            <a:avLst/>
          </a:prstGeom>
        </p:spPr>
        <p:txBody>
          <a:bodyPr wrap="square">
            <a:spAutoFit/>
          </a:bodyPr>
          <a:lstStyle/>
          <a:p>
            <a:pPr marL="514350" indent="-514350">
              <a:lnSpc>
                <a:spcPct val="150000"/>
              </a:lnSpc>
              <a:buFont typeface="Arial" pitchFamily="34" charset="0"/>
              <a:buAutoNum type="alphaUcPeriod"/>
            </a:pPr>
            <a:r>
              <a:rPr lang="km-KH" dirty="0">
                <a:latin typeface="Khmer OS Content" panose="02000500000000020004" pitchFamily="2" charset="0"/>
                <a:cs typeface="Khmer OS Content" panose="02000500000000020004" pitchFamily="2" charset="0"/>
              </a:rPr>
              <a:t>ត្រឹមត្រូវ</a:t>
            </a:r>
          </a:p>
          <a:p>
            <a:pPr marL="514350" indent="-514350">
              <a:lnSpc>
                <a:spcPct val="150000"/>
              </a:lnSpc>
              <a:buFont typeface="Arial" pitchFamily="34" charset="0"/>
              <a:buAutoNum type="alphaUcPeriod"/>
            </a:pPr>
            <a:r>
              <a:rPr lang="km-KH" dirty="0">
                <a:latin typeface="Khmer OS Content" panose="02000500000000020004" pitchFamily="2" charset="0"/>
                <a:cs typeface="Khmer OS Content" panose="02000500000000020004" pitchFamily="2" charset="0"/>
              </a:rPr>
              <a:t>មិនត្រឹមត្រូវ</a:t>
            </a:r>
          </a:p>
        </p:txBody>
      </p:sp>
    </p:spTree>
    <p:custDataLst>
      <p:tags r:id="rId2"/>
    </p:custDataLst>
    <p:extLst>
      <p:ext uri="{BB962C8B-B14F-4D97-AF65-F5344CB8AC3E}">
        <p14:creationId xmlns:p14="http://schemas.microsoft.com/office/powerpoint/2010/main" val="1765238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ct val="150000"/>
              </a:lnSpc>
            </a:pPr>
            <a:r>
              <a:rPr lang="km-KH" sz="2000" u="sng" dirty="0" smtClean="0">
                <a:latin typeface="Khmer OS Content" panose="02000500000000020004" pitchFamily="2" charset="0"/>
                <a:cs typeface="Khmer OS Content" panose="02000500000000020004" pitchFamily="2" charset="0"/>
              </a:rPr>
              <a:t>ចម្លើយ៖ </a:t>
            </a:r>
            <a:r>
              <a:rPr lang="km-KH" sz="2000" i="1" u="sng" dirty="0" smtClean="0">
                <a:latin typeface="Khmer OS Content" panose="02000500000000020004" pitchFamily="2" charset="0"/>
                <a:cs typeface="Khmer OS Content" panose="02000500000000020004" pitchFamily="2" charset="0"/>
              </a:rPr>
              <a:t>ត្រឹមត្រូវ</a:t>
            </a:r>
            <a:endParaRPr lang="km-KH" sz="2000" u="sng" dirty="0">
              <a:latin typeface="Khmer OS Content" panose="02000500000000020004" pitchFamily="2" charset="0"/>
              <a:cs typeface="Khmer OS Content" panose="02000500000000020004" pitchFamily="2" charset="0"/>
            </a:endParaRPr>
          </a:p>
        </p:txBody>
      </p:sp>
      <p:sp>
        <p:nvSpPr>
          <p:cNvPr id="3" name="Content Placeholder 2"/>
          <p:cNvSpPr>
            <a:spLocks noGrp="1"/>
          </p:cNvSpPr>
          <p:nvPr>
            <p:ph idx="1"/>
          </p:nvPr>
        </p:nvSpPr>
        <p:spPr/>
        <p:txBody>
          <a:bodyPr>
            <a:normAutofit/>
          </a:bodyPr>
          <a:lstStyle/>
          <a:p>
            <a:pPr>
              <a:lnSpc>
                <a:spcPct val="150000"/>
              </a:lnSpc>
            </a:pPr>
            <a:r>
              <a:rPr lang="km-KH" sz="2000" dirty="0" smtClean="0">
                <a:latin typeface="Khmer OS Content" panose="02000500000000020004" pitchFamily="2" charset="0"/>
                <a:cs typeface="Khmer OS Content" panose="02000500000000020004" pitchFamily="2" charset="0"/>
              </a:rPr>
              <a:t>បើអ្នក ឬអ្នកណាម្នាក់ជាប់ទាក់ទងជាមួយអ្នក៖</a:t>
            </a:r>
          </a:p>
          <a:p>
            <a:pPr lvl="1">
              <a:lnSpc>
                <a:spcPct val="150000"/>
              </a:lnSpc>
            </a:pPr>
            <a:r>
              <a:rPr lang="km-KH" sz="2000" dirty="0" smtClean="0">
                <a:latin typeface="Khmer OS Content" panose="02000500000000020004" pitchFamily="2" charset="0"/>
                <a:cs typeface="Khmer OS Content" panose="02000500000000020004" pitchFamily="2" charset="0"/>
              </a:rPr>
              <a:t>មានភាពពិការផ្លូ​វចិត្ត ឬរាងកាយ ដែលកំណត់យ៉ាងធំចំពោះសកម្មភាពជីវិតរស់នៅចំបងៗមួយ ឬច្រើន</a:t>
            </a:r>
          </a:p>
          <a:p>
            <a:pPr lvl="1">
              <a:lnSpc>
                <a:spcPct val="150000"/>
              </a:lnSpc>
            </a:pPr>
            <a:r>
              <a:rPr lang="km-KH" sz="2000" dirty="0" smtClean="0">
                <a:latin typeface="Khmer OS Content" panose="02000500000000020004" pitchFamily="2" charset="0"/>
                <a:cs typeface="Khmer OS Content" panose="02000500000000020004" pitchFamily="2" charset="0"/>
              </a:rPr>
              <a:t>មានកំណត់​ត្រាអំពីភាពពិការបែបនេះ ឬ</a:t>
            </a:r>
          </a:p>
          <a:p>
            <a:pPr lvl="1">
              <a:lnSpc>
                <a:spcPct val="150000"/>
              </a:lnSpc>
            </a:pPr>
            <a:r>
              <a:rPr lang="km-KH" sz="2000" dirty="0" smtClean="0">
                <a:latin typeface="Khmer OS Content" panose="02000500000000020004" pitchFamily="2" charset="0"/>
                <a:cs typeface="Khmer OS Content" panose="02000500000000020004" pitchFamily="2" charset="0"/>
              </a:rPr>
              <a:t>ត្រូវបានចាត់ទុកថាមានភាពពិការបែបនេះ៖ </a:t>
            </a:r>
          </a:p>
          <a:p>
            <a:pPr marL="457200" lvl="1" indent="0">
              <a:lnSpc>
                <a:spcPct val="150000"/>
              </a:lnSpc>
              <a:buNone/>
            </a:pPr>
            <a:endParaRPr lang="km-KH" sz="2000" dirty="0" smtClean="0">
              <a:latin typeface="Khmer OS Content" panose="02000500000000020004" pitchFamily="2" charset="0"/>
              <a:cs typeface="Khmer OS Content" panose="02000500000000020004" pitchFamily="2" charset="0"/>
            </a:endParaRPr>
          </a:p>
          <a:p>
            <a:pPr marL="0" indent="0">
              <a:lnSpc>
                <a:spcPct val="150000"/>
              </a:lnSpc>
              <a:buNone/>
            </a:pPr>
            <a:r>
              <a:rPr lang="km-KH" sz="2000" dirty="0" smtClean="0">
                <a:latin typeface="Khmer OS Content" panose="02000500000000020004" pitchFamily="2" charset="0"/>
                <a:cs typeface="Khmer OS Content" panose="02000500000000020004" pitchFamily="2" charset="0"/>
              </a:rPr>
              <a:t>​អ្នកត្រូវបានការពារដោយច្បាប់ស្តីពីលំនៅដ្ឋានដែលត្រឹមត្រូវ</a:t>
            </a:r>
          </a:p>
        </p:txBody>
      </p:sp>
    </p:spTree>
    <p:extLst>
      <p:ext uri="{BB962C8B-B14F-4D97-AF65-F5344CB8AC3E}">
        <p14:creationId xmlns:p14="http://schemas.microsoft.com/office/powerpoint/2010/main" val="24322017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fade">
                                      <p:cBhvr>
                                        <p:cTn id="29" dur="1000"/>
                                        <p:tgtEl>
                                          <p:spTgt spid="3">
                                            <p:txEl>
                                              <p:pRg st="5" end="5"/>
                                            </p:txEl>
                                          </p:spTgt>
                                        </p:tgtEl>
                                      </p:cBhvr>
                                    </p:animEffect>
                                    <p:anim calcmode="lin" valueType="num">
                                      <p:cBhvr>
                                        <p:cTn id="3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457200" y="274638"/>
            <a:ext cx="8229600" cy="1401762"/>
          </a:xfrm>
        </p:spPr>
        <p:txBody>
          <a:bodyPr>
            <a:noAutofit/>
          </a:bodyPr>
          <a:lstStyle/>
          <a:p>
            <a:pPr marL="0" indent="0">
              <a:lnSpc>
                <a:spcPct val="150000"/>
              </a:lnSpc>
            </a:pPr>
            <a:r>
              <a:rPr lang="km-KH" sz="2000" dirty="0">
                <a:latin typeface="Khmer OS Content" panose="02000500000000020004" pitchFamily="2" charset="0"/>
                <a:cs typeface="Khmer OS Content" panose="02000500000000020004" pitchFamily="2" charset="0"/>
              </a:rPr>
              <a:t>អ្នកជួលផ្ទះដែលមានកូនក្មេង អាចត្រូវបានស្នើសុំឱ្យរស់នៅផ្ទះល្វែងជាន់ក្រោមផ្ទាល់ដី ដូច្នេះគឺថាអ្នកជួលផ្ទះផ្សេងទៀត​ មិនត្រូវបានរំខានដោយសម្លេងឡើយ។</a:t>
            </a:r>
          </a:p>
        </p:txBody>
      </p:sp>
      <p:sp>
        <p:nvSpPr>
          <p:cNvPr id="3" name="TPAnswers"/>
          <p:cNvSpPr>
            <a:spLocks noGrp="1"/>
          </p:cNvSpPr>
          <p:nvPr>
            <p:ph type="body" idx="1"/>
            <p:custDataLst>
              <p:tags r:id="rId3"/>
            </p:custDataLst>
          </p:nvPr>
        </p:nvSpPr>
        <p:spPr>
          <a:xfrm>
            <a:off x="457200" y="2514600"/>
            <a:ext cx="4114800" cy="3763963"/>
          </a:xfrm>
        </p:spPr>
        <p:txBody>
          <a:bodyPr>
            <a:normAutofit/>
          </a:bodyPr>
          <a:lstStyle/>
          <a:p>
            <a:pPr marL="514350" indent="-514350">
              <a:lnSpc>
                <a:spcPct val="150000"/>
              </a:lnSpc>
              <a:buFont typeface="Arial" pitchFamily="34" charset="0"/>
              <a:buAutoNum type="alphaUcPeriod"/>
            </a:pPr>
            <a:r>
              <a:rPr lang="en-US" sz="2000" dirty="0" smtClean="0">
                <a:latin typeface="Khmer OS Content" panose="02000500000000020004" pitchFamily="2" charset="0"/>
                <a:cs typeface="Khmer OS Content" panose="02000500000000020004" pitchFamily="2" charset="0"/>
              </a:rPr>
              <a:t>True</a:t>
            </a:r>
          </a:p>
          <a:p>
            <a:pPr marL="514350" indent="-514350">
              <a:lnSpc>
                <a:spcPct val="150000"/>
              </a:lnSpc>
              <a:buFont typeface="Arial" pitchFamily="34" charset="0"/>
              <a:buAutoNum type="alphaUcPeriod"/>
            </a:pPr>
            <a:r>
              <a:rPr lang="en-US" sz="2000" dirty="0" smtClean="0">
                <a:latin typeface="Khmer OS Content" panose="02000500000000020004" pitchFamily="2" charset="0"/>
                <a:cs typeface="Khmer OS Content" panose="02000500000000020004" pitchFamily="2" charset="0"/>
              </a:rPr>
              <a:t>False</a:t>
            </a:r>
            <a:endParaRPr lang="km-KH" sz="2000" dirty="0">
              <a:latin typeface="Khmer OS Content" panose="02000500000000020004" pitchFamily="2" charset="0"/>
              <a:cs typeface="Khmer OS Content" panose="02000500000000020004" pitchFamily="2" charset="0"/>
            </a:endParaRPr>
          </a:p>
        </p:txBody>
      </p:sp>
      <p:pic>
        <p:nvPicPr>
          <p:cNvPr id="6146" name="Picture 2" descr="C:\Users\jlangowski\AppData\Local\Microsoft\Windows\Temporary Internet Files\Content.IE5\6TCNWC6Y\children_playing_music[1].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38849" y="5230314"/>
            <a:ext cx="3733800" cy="148452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TPChart"/>
          <p:cNvGraphicFramePr>
            <a:graphicFrameLocks noChangeAspect="1"/>
          </p:cNvGraphicFramePr>
          <p:nvPr>
            <p:custDataLst>
              <p:tags r:id="rId4"/>
            </p:custDataLst>
            <p:extLst>
              <p:ext uri="{D42A27DB-BD31-4B8C-83A1-F6EECF244321}">
                <p14:modId xmlns:p14="http://schemas.microsoft.com/office/powerpoint/2010/main" val="1895061183"/>
              </p:ext>
            </p:extLst>
          </p:nvPr>
        </p:nvGraphicFramePr>
        <p:xfrm>
          <a:off x="2819400" y="1726475"/>
          <a:ext cx="3124200" cy="3514725"/>
        </p:xfrm>
        <a:graphic>
          <a:graphicData uri="http://schemas.openxmlformats.org/presentationml/2006/ole">
            <mc:AlternateContent xmlns:mc="http://schemas.openxmlformats.org/markup-compatibility/2006">
              <mc:Choice xmlns:v="urn:schemas-microsoft-com:vml" Requires="v">
                <p:oleObj spid="_x0000_s7184" name="Chart" r:id="rId7" imgW="4572000" imgH="5143500" progId="MSGraph.Chart.8">
                  <p:embed followColorScheme="full"/>
                </p:oleObj>
              </mc:Choice>
              <mc:Fallback>
                <p:oleObj name="Chart" r:id="rId7" imgW="4572000" imgH="5143500" progId="MSGraph.Chart.8">
                  <p:embed followColorScheme="full"/>
                  <p:pic>
                    <p:nvPicPr>
                      <p:cNvPr id="0" name=""/>
                      <p:cNvPicPr/>
                      <p:nvPr/>
                    </p:nvPicPr>
                    <p:blipFill>
                      <a:blip r:embed="rId8"/>
                      <a:stretch>
                        <a:fillRect/>
                      </a:stretch>
                    </p:blipFill>
                    <p:spPr>
                      <a:xfrm>
                        <a:off x="2819400" y="1726475"/>
                        <a:ext cx="3124200" cy="3514725"/>
                      </a:xfrm>
                      <a:prstGeom prst="rect">
                        <a:avLst/>
                      </a:prstGeom>
                    </p:spPr>
                  </p:pic>
                </p:oleObj>
              </mc:Fallback>
            </mc:AlternateContent>
          </a:graphicData>
        </a:graphic>
      </p:graphicFrame>
      <p:sp>
        <p:nvSpPr>
          <p:cNvPr id="4" name="Rectangle 3"/>
          <p:cNvSpPr/>
          <p:nvPr/>
        </p:nvSpPr>
        <p:spPr>
          <a:xfrm>
            <a:off x="457200" y="3934916"/>
            <a:ext cx="1995351" cy="923330"/>
          </a:xfrm>
          <a:prstGeom prst="rect">
            <a:avLst/>
          </a:prstGeom>
        </p:spPr>
        <p:txBody>
          <a:bodyPr wrap="square">
            <a:spAutoFit/>
          </a:bodyPr>
          <a:lstStyle/>
          <a:p>
            <a:pPr marL="514350" indent="-514350">
              <a:lnSpc>
                <a:spcPct val="150000"/>
              </a:lnSpc>
              <a:buFont typeface="Arial" pitchFamily="34" charset="0"/>
              <a:buAutoNum type="alphaUcPeriod"/>
            </a:pPr>
            <a:r>
              <a:rPr lang="km-KH" dirty="0">
                <a:latin typeface="Khmer OS Content" panose="02000500000000020004" pitchFamily="2" charset="0"/>
                <a:cs typeface="Khmer OS Content" panose="02000500000000020004" pitchFamily="2" charset="0"/>
              </a:rPr>
              <a:t>ត្រឹមត្រូវ</a:t>
            </a:r>
          </a:p>
          <a:p>
            <a:pPr marL="514350" indent="-514350">
              <a:lnSpc>
                <a:spcPct val="150000"/>
              </a:lnSpc>
              <a:buFont typeface="Arial" pitchFamily="34" charset="0"/>
              <a:buAutoNum type="alphaUcPeriod"/>
            </a:pPr>
            <a:r>
              <a:rPr lang="km-KH" dirty="0">
                <a:latin typeface="Khmer OS Content" panose="02000500000000020004" pitchFamily="2" charset="0"/>
                <a:cs typeface="Khmer OS Content" panose="02000500000000020004" pitchFamily="2" charset="0"/>
              </a:rPr>
              <a:t>មិនត្រឹមត្រូវ</a:t>
            </a:r>
          </a:p>
        </p:txBody>
      </p:sp>
    </p:spTree>
    <p:custDataLst>
      <p:tags r:id="rId2"/>
    </p:custDataLst>
    <p:extLst>
      <p:ext uri="{BB962C8B-B14F-4D97-AF65-F5344CB8AC3E}">
        <p14:creationId xmlns:p14="http://schemas.microsoft.com/office/powerpoint/2010/main" val="691526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nSpc>
                <a:spcPct val="150000"/>
              </a:lnSpc>
            </a:pPr>
            <a:r>
              <a:rPr lang="km-KH" sz="2000" u="sng" dirty="0" smtClean="0">
                <a:latin typeface="Khmer OS Content" panose="02000500000000020004" pitchFamily="2" charset="0"/>
                <a:cs typeface="Khmer OS Content" panose="02000500000000020004" pitchFamily="2" charset="0"/>
              </a:rPr>
              <a:t>ចម្លើយ៖ </a:t>
            </a:r>
            <a:r>
              <a:rPr lang="km-KH" sz="2000" i="1" u="sng" dirty="0" smtClean="0">
                <a:latin typeface="Khmer OS Content" panose="02000500000000020004" pitchFamily="2" charset="0"/>
                <a:cs typeface="Khmer OS Content" panose="02000500000000020004" pitchFamily="2" charset="0"/>
              </a:rPr>
              <a:t>មិនត្រឹមត្រូវ</a:t>
            </a:r>
            <a:endParaRPr lang="km-KH" sz="2000" u="sng" dirty="0">
              <a:latin typeface="Khmer OS Content" panose="02000500000000020004" pitchFamily="2" charset="0"/>
              <a:cs typeface="Khmer OS Content" panose="02000500000000020004" pitchFamily="2" charset="0"/>
            </a:endParaRPr>
          </a:p>
        </p:txBody>
      </p:sp>
      <p:sp>
        <p:nvSpPr>
          <p:cNvPr id="3" name="Content Placeholder 2"/>
          <p:cNvSpPr>
            <a:spLocks noGrp="1"/>
          </p:cNvSpPr>
          <p:nvPr>
            <p:ph idx="1"/>
          </p:nvPr>
        </p:nvSpPr>
        <p:spPr/>
        <p:txBody>
          <a:bodyPr>
            <a:normAutofit/>
          </a:bodyPr>
          <a:lstStyle/>
          <a:p>
            <a:pPr>
              <a:lnSpc>
                <a:spcPct val="150000"/>
              </a:lnSpc>
            </a:pPr>
            <a:r>
              <a:rPr lang="km-KH" sz="2000" dirty="0" smtClean="0">
                <a:latin typeface="Khmer OS Content" panose="02000500000000020004" pitchFamily="2" charset="0"/>
                <a:cs typeface="Khmer OS Content" panose="02000500000000020004" pitchFamily="2" charset="0"/>
              </a:rPr>
              <a:t>ស្ថានភាពគ្រួសារ ជាក្រុមដែលត្រូវការពារ។</a:t>
            </a:r>
          </a:p>
          <a:p>
            <a:pPr lvl="1">
              <a:lnSpc>
                <a:spcPct val="150000"/>
              </a:lnSpc>
            </a:pPr>
            <a:r>
              <a:rPr lang="km-KH" sz="2000" dirty="0" smtClean="0">
                <a:latin typeface="Khmer OS Content" panose="02000500000000020004" pitchFamily="2" charset="0"/>
                <a:cs typeface="Khmer OS Content" panose="02000500000000020004" pitchFamily="2" charset="0"/>
              </a:rPr>
              <a:t>កូនដែលមិនទាន់គ្រប់អាយុ </a:t>
            </a:r>
            <a:r>
              <a:rPr sz="2000" dirty="0" smtClean="0">
                <a:latin typeface="Khmer OS Content" panose="02000500000000020004" pitchFamily="2" charset="0"/>
                <a:cs typeface="Khmer OS Content" panose="02000500000000020004" pitchFamily="2" charset="0"/>
              </a:rPr>
              <a:t>18 </a:t>
            </a:r>
            <a:r>
              <a:rPr lang="km-KH" sz="2000" dirty="0" smtClean="0">
                <a:latin typeface="Khmer OS Content" panose="02000500000000020004" pitchFamily="2" charset="0"/>
                <a:cs typeface="Khmer OS Content" panose="02000500000000020004" pitchFamily="2" charset="0"/>
              </a:rPr>
              <a:t>ឆ្នាំ</a:t>
            </a:r>
          </a:p>
          <a:p>
            <a:pPr lvl="1">
              <a:lnSpc>
                <a:spcPct val="150000"/>
              </a:lnSpc>
            </a:pPr>
            <a:r>
              <a:rPr lang="km-KH" sz="2000" dirty="0" smtClean="0">
                <a:latin typeface="Khmer OS Content" panose="02000500000000020004" pitchFamily="2" charset="0"/>
                <a:cs typeface="Khmer OS Content" panose="02000500000000020004" pitchFamily="2" charset="0"/>
              </a:rPr>
              <a:t>ស្រ្តីមានគភ៌</a:t>
            </a:r>
          </a:p>
          <a:p>
            <a:pPr lvl="1">
              <a:lnSpc>
                <a:spcPct val="150000"/>
              </a:lnSpc>
            </a:pPr>
            <a:r>
              <a:rPr lang="km-KH" sz="2000" dirty="0" smtClean="0">
                <a:latin typeface="Khmer OS Content" panose="02000500000000020004" pitchFamily="2" charset="0"/>
                <a:cs typeface="Khmer OS Content" panose="02000500000000020004" pitchFamily="2" charset="0"/>
              </a:rPr>
              <a:t>អ្នកទាំងនោះ ដែលស្ថិតក្នុងដំណើរការនៃការមើលថែរក្សាស្របច្បាប់ផ្នែក</a:t>
            </a:r>
            <a:r>
              <a:rPr lang="en-US" sz="2000" dirty="0" smtClean="0">
                <a:latin typeface="Khmer OS Content" panose="02000500000000020004" pitchFamily="2" charset="0"/>
                <a:cs typeface="Khmer OS Content" panose="02000500000000020004" pitchFamily="2" charset="0"/>
              </a:rPr>
              <a:t> </a:t>
            </a:r>
            <a:r>
              <a:rPr lang="km-KH" sz="2000" dirty="0" smtClean="0">
                <a:latin typeface="Khmer OS Content" panose="02000500000000020004" pitchFamily="2" charset="0"/>
                <a:cs typeface="Khmer OS Content" panose="02000500000000020004" pitchFamily="2" charset="0"/>
              </a:rPr>
              <a:t>សុវត្ថិភាពរបស់អ្នកណាម្នាក់ ដែលមិនទាន់គ្រប់អាយុ </a:t>
            </a:r>
            <a:r>
              <a:rPr sz="2000" dirty="0" smtClean="0">
                <a:latin typeface="Khmer OS Content" panose="02000500000000020004" pitchFamily="2" charset="0"/>
                <a:cs typeface="Khmer OS Content" panose="02000500000000020004" pitchFamily="2" charset="0"/>
              </a:rPr>
              <a:t>18 </a:t>
            </a:r>
            <a:r>
              <a:rPr lang="km-KH" sz="2000" dirty="0" smtClean="0">
                <a:latin typeface="Khmer OS Content" panose="02000500000000020004" pitchFamily="2" charset="0"/>
                <a:cs typeface="Khmer OS Content" panose="02000500000000020004" pitchFamily="2" charset="0"/>
              </a:rPr>
              <a:t>ឆ្នាំ</a:t>
            </a:r>
          </a:p>
          <a:p>
            <a:pPr>
              <a:lnSpc>
                <a:spcPct val="150000"/>
              </a:lnSpc>
            </a:pPr>
            <a:r>
              <a:rPr lang="km-KH" sz="2000" b="1" i="1" dirty="0">
                <a:latin typeface="Khmer OS Content" panose="02000500000000020004" pitchFamily="2" charset="0"/>
                <a:cs typeface="Khmer OS Content" panose="02000500000000020004" pitchFamily="2" charset="0"/>
              </a:rPr>
              <a:t>រយៈពេលនិងលក្ខខណ្ឌ</a:t>
            </a:r>
            <a:r>
              <a:rPr lang="km-KH" sz="2000" dirty="0" smtClean="0">
                <a:latin typeface="Khmer OS Content" panose="02000500000000020004" pitchFamily="2" charset="0"/>
                <a:cs typeface="Khmer OS Content" panose="02000500000000020004" pitchFamily="2" charset="0"/>
              </a:rPr>
              <a:t>ខុសគ្នាមិនអាចកំណត់ចំពោះប្រជាពលរដ្ឋ ដោយផ្អែកលើសមាជិកភាពជាក្រុមដែលត្រូវការពារឡើយ</a:t>
            </a:r>
          </a:p>
          <a:p>
            <a:pPr>
              <a:lnSpc>
                <a:spcPct val="150000"/>
              </a:lnSpc>
            </a:pPr>
            <a:endParaRPr lang="km-KH" sz="2000" dirty="0">
              <a:latin typeface="Khmer OS Content" panose="02000500000000020004" pitchFamily="2" charset="0"/>
              <a:cs typeface="Khmer OS Content" panose="02000500000000020004" pitchFamily="2" charset="0"/>
            </a:endParaRPr>
          </a:p>
        </p:txBody>
      </p:sp>
    </p:spTree>
    <p:extLst>
      <p:ext uri="{BB962C8B-B14F-4D97-AF65-F5344CB8AC3E}">
        <p14:creationId xmlns:p14="http://schemas.microsoft.com/office/powerpoint/2010/main" val="1740600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0" dur="500"/>
                                        <p:tgtEl>
                                          <p:spTgt spid="3">
                                            <p:txEl>
                                              <p:pRg st="1" end="1"/>
                                            </p:txEl>
                                          </p:spTgt>
                                        </p:tgtEl>
                                      </p:cBhvr>
                                    </p:animEffect>
                                  </p:childTnLst>
                                </p:cTn>
                              </p:par>
                              <p:par>
                                <p:cTn id="11" presetID="14" presetClass="entr" presetSubtype="1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3" dur="500"/>
                                        <p:tgtEl>
                                          <p:spTgt spid="3">
                                            <p:txEl>
                                              <p:pRg st="2" end="2"/>
                                            </p:txEl>
                                          </p:spTgt>
                                        </p:tgtEl>
                                      </p:cBhvr>
                                    </p:animEffect>
                                  </p:childTnLst>
                                </p:cTn>
                              </p:par>
                              <p:par>
                                <p:cTn id="14" presetID="14" presetClass="entr" presetSubtype="1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4" presetClass="entr" presetSubtype="1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1"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381000" y="274638"/>
            <a:ext cx="8305800" cy="1401762"/>
          </a:xfrm>
        </p:spPr>
        <p:txBody>
          <a:bodyPr>
            <a:noAutofit/>
          </a:bodyPr>
          <a:lstStyle/>
          <a:p>
            <a:pPr marL="0" indent="0">
              <a:lnSpc>
                <a:spcPct val="150000"/>
              </a:lnSpc>
            </a:pPr>
            <a:r>
              <a:rPr lang="km-KH" sz="2000" dirty="0">
                <a:latin typeface="Khmer OS Content" panose="02000500000000020004" pitchFamily="2" charset="0"/>
                <a:cs typeface="Khmer OS Content" panose="02000500000000020004" pitchFamily="2" charset="0"/>
              </a:rPr>
              <a:t>ម្ចាស់ផ្ទះ អាចបដិសេធអ្នកជួលផ្ទះដែលអាចកើតមាននាពេលអនាគត </a:t>
            </a:r>
            <a:r>
              <a:rPr lang="en-US" sz="2000" dirty="0" smtClean="0">
                <a:latin typeface="Khmer OS Content" panose="02000500000000020004" pitchFamily="2" charset="0"/>
                <a:cs typeface="Khmer OS Content" panose="02000500000000020004" pitchFamily="2" charset="0"/>
              </a:rPr>
              <a:t/>
            </a:r>
            <a:br>
              <a:rPr lang="en-US" sz="2000" dirty="0" smtClean="0">
                <a:latin typeface="Khmer OS Content" panose="02000500000000020004" pitchFamily="2" charset="0"/>
                <a:cs typeface="Khmer OS Content" panose="02000500000000020004" pitchFamily="2" charset="0"/>
              </a:rPr>
            </a:br>
            <a:r>
              <a:rPr lang="km-KH" sz="2000" dirty="0" smtClean="0">
                <a:latin typeface="Khmer OS Content" panose="02000500000000020004" pitchFamily="2" charset="0"/>
                <a:cs typeface="Khmer OS Content" panose="02000500000000020004" pitchFamily="2" charset="0"/>
              </a:rPr>
              <a:t>ចំពោះ</a:t>
            </a:r>
            <a:r>
              <a:rPr lang="km-KH" sz="2000" dirty="0">
                <a:latin typeface="Khmer OS Content" panose="02000500000000020004" pitchFamily="2" charset="0"/>
                <a:cs typeface="Khmer OS Content" panose="02000500000000020004" pitchFamily="2" charset="0"/>
              </a:rPr>
              <a:t>ការអនុវត្តន៍របស់កូនក្មេង ដោយសារក្តីបារម្ភអំពីជាតិពុលពីសំណ។</a:t>
            </a:r>
          </a:p>
        </p:txBody>
      </p:sp>
      <p:sp>
        <p:nvSpPr>
          <p:cNvPr id="3" name="TPAnswers"/>
          <p:cNvSpPr>
            <a:spLocks noGrp="1"/>
          </p:cNvSpPr>
          <p:nvPr>
            <p:ph type="body" idx="1"/>
            <p:custDataLst>
              <p:tags r:id="rId3"/>
            </p:custDataLst>
          </p:nvPr>
        </p:nvSpPr>
        <p:spPr>
          <a:xfrm>
            <a:off x="381000" y="2590800"/>
            <a:ext cx="3962400" cy="3535363"/>
          </a:xfrm>
        </p:spPr>
        <p:txBody>
          <a:bodyPr>
            <a:normAutofit/>
          </a:bodyPr>
          <a:lstStyle/>
          <a:p>
            <a:pPr marL="514350" indent="-514350">
              <a:lnSpc>
                <a:spcPct val="150000"/>
              </a:lnSpc>
              <a:buFont typeface="Arial" pitchFamily="34" charset="0"/>
              <a:buAutoNum type="alphaUcPeriod"/>
            </a:pPr>
            <a:r>
              <a:rPr lang="en-US" sz="2000" dirty="0" smtClean="0">
                <a:latin typeface="Khmer OS Content" panose="02000500000000020004" pitchFamily="2" charset="0"/>
                <a:cs typeface="Khmer OS Content" panose="02000500000000020004" pitchFamily="2" charset="0"/>
              </a:rPr>
              <a:t>True</a:t>
            </a:r>
          </a:p>
          <a:p>
            <a:pPr marL="514350" indent="-514350">
              <a:lnSpc>
                <a:spcPct val="150000"/>
              </a:lnSpc>
              <a:buFont typeface="Arial" pitchFamily="34" charset="0"/>
              <a:buAutoNum type="alphaUcPeriod"/>
            </a:pPr>
            <a:r>
              <a:rPr lang="en-US" sz="2000" dirty="0" smtClean="0">
                <a:latin typeface="Khmer OS Content" panose="02000500000000020004" pitchFamily="2" charset="0"/>
                <a:cs typeface="Khmer OS Content" panose="02000500000000020004" pitchFamily="2" charset="0"/>
              </a:rPr>
              <a:t>False</a:t>
            </a:r>
            <a:endParaRPr lang="km-KH" sz="2000" dirty="0">
              <a:latin typeface="Khmer OS Content" panose="02000500000000020004" pitchFamily="2" charset="0"/>
              <a:cs typeface="Khmer OS Content" panose="02000500000000020004" pitchFamily="2" charset="0"/>
            </a:endParaRPr>
          </a:p>
        </p:txBody>
      </p:sp>
      <p:pic>
        <p:nvPicPr>
          <p:cNvPr id="7170" name="Picture 2" descr="C:\Users\jlangowski\AppData\Local\Microsoft\Windows\Temporary Internet Files\Content.IE5\7YNZXOXY\1927-poison-skull-tattoo[1].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249960" y="3505200"/>
            <a:ext cx="1447800" cy="14351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TPChart"/>
          <p:cNvGraphicFramePr>
            <a:graphicFrameLocks noChangeAspect="1"/>
          </p:cNvGraphicFramePr>
          <p:nvPr>
            <p:custDataLst>
              <p:tags r:id="rId4"/>
            </p:custDataLst>
            <p:extLst>
              <p:ext uri="{D42A27DB-BD31-4B8C-83A1-F6EECF244321}">
                <p14:modId xmlns:p14="http://schemas.microsoft.com/office/powerpoint/2010/main" val="3276735142"/>
              </p:ext>
            </p:extLst>
          </p:nvPr>
        </p:nvGraphicFramePr>
        <p:xfrm>
          <a:off x="2667000" y="1981200"/>
          <a:ext cx="3810000" cy="4286250"/>
        </p:xfrm>
        <a:graphic>
          <a:graphicData uri="http://schemas.openxmlformats.org/presentationml/2006/ole">
            <mc:AlternateContent xmlns:mc="http://schemas.openxmlformats.org/markup-compatibility/2006">
              <mc:Choice xmlns:v="urn:schemas-microsoft-com:vml" Requires="v">
                <p:oleObj spid="_x0000_s8207" name="Chart" r:id="rId7" imgW="4572000" imgH="5143500" progId="MSGraph.Chart.8">
                  <p:embed followColorScheme="full"/>
                </p:oleObj>
              </mc:Choice>
              <mc:Fallback>
                <p:oleObj name="Chart" r:id="rId7" imgW="4572000" imgH="5143500" progId="MSGraph.Chart.8">
                  <p:embed followColorScheme="full"/>
                  <p:pic>
                    <p:nvPicPr>
                      <p:cNvPr id="0" name=""/>
                      <p:cNvPicPr/>
                      <p:nvPr/>
                    </p:nvPicPr>
                    <p:blipFill>
                      <a:blip r:embed="rId8"/>
                      <a:stretch>
                        <a:fillRect/>
                      </a:stretch>
                    </p:blipFill>
                    <p:spPr>
                      <a:xfrm>
                        <a:off x="2667000" y="1981200"/>
                        <a:ext cx="3810000" cy="4286250"/>
                      </a:xfrm>
                      <a:prstGeom prst="rect">
                        <a:avLst/>
                      </a:prstGeom>
                    </p:spPr>
                  </p:pic>
                </p:oleObj>
              </mc:Fallback>
            </mc:AlternateContent>
          </a:graphicData>
        </a:graphic>
      </p:graphicFrame>
      <p:sp>
        <p:nvSpPr>
          <p:cNvPr id="4" name="Rectangle 3"/>
          <p:cNvSpPr/>
          <p:nvPr/>
        </p:nvSpPr>
        <p:spPr>
          <a:xfrm>
            <a:off x="381000" y="4207510"/>
            <a:ext cx="2057400" cy="923330"/>
          </a:xfrm>
          <a:prstGeom prst="rect">
            <a:avLst/>
          </a:prstGeom>
        </p:spPr>
        <p:txBody>
          <a:bodyPr wrap="square">
            <a:spAutoFit/>
          </a:bodyPr>
          <a:lstStyle/>
          <a:p>
            <a:pPr marL="514350" indent="-514350">
              <a:lnSpc>
                <a:spcPct val="150000"/>
              </a:lnSpc>
              <a:buFont typeface="Arial" pitchFamily="34" charset="0"/>
              <a:buAutoNum type="alphaUcPeriod"/>
            </a:pPr>
            <a:r>
              <a:rPr lang="km-KH" dirty="0">
                <a:latin typeface="Khmer OS Content" panose="02000500000000020004" pitchFamily="2" charset="0"/>
                <a:cs typeface="Khmer OS Content" panose="02000500000000020004" pitchFamily="2" charset="0"/>
              </a:rPr>
              <a:t>ត្រឹមត្រូវ</a:t>
            </a:r>
          </a:p>
          <a:p>
            <a:pPr marL="514350" indent="-514350">
              <a:lnSpc>
                <a:spcPct val="150000"/>
              </a:lnSpc>
              <a:buFont typeface="Arial" pitchFamily="34" charset="0"/>
              <a:buAutoNum type="alphaUcPeriod"/>
            </a:pPr>
            <a:r>
              <a:rPr lang="km-KH" dirty="0">
                <a:latin typeface="Khmer OS Content" panose="02000500000000020004" pitchFamily="2" charset="0"/>
                <a:cs typeface="Khmer OS Content" panose="02000500000000020004" pitchFamily="2" charset="0"/>
              </a:rPr>
              <a:t>មិនត្រឹមត្រូវ</a:t>
            </a:r>
          </a:p>
        </p:txBody>
      </p:sp>
    </p:spTree>
    <p:custDataLst>
      <p:tags r:id="rId2"/>
    </p:custDataLst>
    <p:extLst>
      <p:ext uri="{BB962C8B-B14F-4D97-AF65-F5344CB8AC3E}">
        <p14:creationId xmlns:p14="http://schemas.microsoft.com/office/powerpoint/2010/main" val="1280718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nSpc>
                <a:spcPct val="150000"/>
              </a:lnSpc>
            </a:pPr>
            <a:r>
              <a:rPr lang="km-KH" sz="2000" u="sng" dirty="0" smtClean="0">
                <a:latin typeface="Khmer OS Content" panose="02000500000000020004" pitchFamily="2" charset="0"/>
                <a:cs typeface="Khmer OS Content" panose="02000500000000020004" pitchFamily="2" charset="0"/>
              </a:rPr>
              <a:t>ចម្លើយ៖ </a:t>
            </a:r>
            <a:r>
              <a:rPr lang="km-KH" sz="2000" i="1" u="sng" dirty="0" smtClean="0">
                <a:latin typeface="Khmer OS Content" panose="02000500000000020004" pitchFamily="2" charset="0"/>
                <a:cs typeface="Khmer OS Content" panose="02000500000000020004" pitchFamily="2" charset="0"/>
              </a:rPr>
              <a:t>មិនត្រឹមត្រូវ</a:t>
            </a:r>
            <a:endParaRPr lang="km-KH" sz="2000" u="sng" dirty="0">
              <a:latin typeface="Khmer OS Content" panose="02000500000000020004" pitchFamily="2" charset="0"/>
              <a:cs typeface="Khmer OS Content" panose="02000500000000020004" pitchFamily="2" charset="0"/>
            </a:endParaRPr>
          </a:p>
        </p:txBody>
      </p:sp>
      <p:sp>
        <p:nvSpPr>
          <p:cNvPr id="3" name="Content Placeholder 2"/>
          <p:cNvSpPr>
            <a:spLocks noGrp="1"/>
          </p:cNvSpPr>
          <p:nvPr>
            <p:ph idx="1"/>
          </p:nvPr>
        </p:nvSpPr>
        <p:spPr>
          <a:xfrm>
            <a:off x="457200" y="1600200"/>
            <a:ext cx="8610600" cy="4525963"/>
          </a:xfrm>
        </p:spPr>
        <p:txBody>
          <a:bodyPr>
            <a:normAutofit/>
          </a:bodyPr>
          <a:lstStyle/>
          <a:p>
            <a:pPr>
              <a:lnSpc>
                <a:spcPct val="150000"/>
              </a:lnSpc>
            </a:pPr>
            <a:r>
              <a:rPr sz="2000" dirty="0" smtClean="0">
                <a:latin typeface="Khmer OS Content" panose="02000500000000020004" pitchFamily="2" charset="0"/>
                <a:cs typeface="Khmer OS Content" panose="02000500000000020004" pitchFamily="2" charset="0"/>
              </a:rPr>
              <a:t>“</a:t>
            </a:r>
            <a:r>
              <a:rPr lang="km-KH" sz="2000" dirty="0" smtClean="0">
                <a:latin typeface="Khmer OS Content" panose="02000500000000020004" pitchFamily="2" charset="0"/>
                <a:cs typeface="Khmer OS Content" panose="02000500000000020004" pitchFamily="2" charset="0"/>
              </a:rPr>
              <a:t>ច្បាប់ស្តីពីជាតិសំណ</a:t>
            </a:r>
            <a:r>
              <a:rPr sz="2000" dirty="0" smtClean="0">
                <a:latin typeface="Khmer OS Content" panose="02000500000000020004" pitchFamily="2" charset="0"/>
                <a:cs typeface="Khmer OS Content" panose="02000500000000020004" pitchFamily="2" charset="0"/>
              </a:rPr>
              <a:t>” </a:t>
            </a:r>
            <a:r>
              <a:rPr lang="km-KH" sz="2000" dirty="0" smtClean="0">
                <a:latin typeface="Khmer OS Content" panose="02000500000000020004" pitchFamily="2" charset="0"/>
                <a:cs typeface="Khmer OS Content" panose="02000500000000020004" pitchFamily="2" charset="0"/>
              </a:rPr>
              <a:t>នៅរដ្ឋ </a:t>
            </a:r>
            <a:r>
              <a:rPr sz="2000" dirty="0" smtClean="0">
                <a:latin typeface="Khmer OS Content" panose="02000500000000020004" pitchFamily="2" charset="0"/>
                <a:cs typeface="Khmer OS Content" panose="02000500000000020004" pitchFamily="2" charset="0"/>
              </a:rPr>
              <a:t>Massachusetts </a:t>
            </a:r>
            <a:r>
              <a:rPr lang="km-KH" sz="2000" dirty="0" smtClean="0">
                <a:latin typeface="Khmer OS Content" panose="02000500000000020004" pitchFamily="2" charset="0"/>
                <a:cs typeface="Khmer OS Content" panose="02000500000000020004" pitchFamily="2" charset="0"/>
              </a:rPr>
              <a:t>ទាមទារឱ្យលំនៅដ្ឋាននានា </a:t>
            </a:r>
            <a:r>
              <a:rPr lang="en-US" sz="2000" dirty="0" smtClean="0">
                <a:latin typeface="Khmer OS Content" panose="02000500000000020004" pitchFamily="2" charset="0"/>
                <a:cs typeface="Khmer OS Content" panose="02000500000000020004" pitchFamily="2" charset="0"/>
              </a:rPr>
              <a:t>       </a:t>
            </a:r>
            <a:r>
              <a:rPr lang="km-KH" sz="2000" dirty="0" smtClean="0">
                <a:latin typeface="Khmer OS Content" panose="02000500000000020004" pitchFamily="2" charset="0"/>
                <a:cs typeface="Khmer OS Content" panose="02000500000000020004" pitchFamily="2" charset="0"/>
              </a:rPr>
              <a:t>ដើម្បីធ្វើឱ្យមានសុវត្ថិភាពជាតិសំណ បើកូនមានអាយុក្រោម </a:t>
            </a:r>
            <a:r>
              <a:rPr sz="2000" dirty="0" smtClean="0">
                <a:latin typeface="Khmer OS Content" panose="02000500000000020004" pitchFamily="2" charset="0"/>
                <a:cs typeface="Khmer OS Content" panose="02000500000000020004" pitchFamily="2" charset="0"/>
              </a:rPr>
              <a:t>6 </a:t>
            </a:r>
            <a:r>
              <a:rPr lang="km-KH" sz="2000" dirty="0" smtClean="0">
                <a:latin typeface="Khmer OS Content" panose="02000500000000020004" pitchFamily="2" charset="0"/>
                <a:cs typeface="Khmer OS Content" panose="02000500000000020004" pitchFamily="2" charset="0"/>
              </a:rPr>
              <a:t>ឆ្នាំ រស់នៅ ឬនឹងរស់នៅទីនោះ។</a:t>
            </a:r>
          </a:p>
          <a:p>
            <a:pPr>
              <a:lnSpc>
                <a:spcPct val="150000"/>
              </a:lnSpc>
            </a:pPr>
            <a:r>
              <a:rPr lang="km-KH" sz="2000" dirty="0" smtClean="0">
                <a:latin typeface="Khmer OS Content" panose="02000500000000020004" pitchFamily="2" charset="0"/>
                <a:cs typeface="Khmer OS Content" panose="02000500000000020004" pitchFamily="2" charset="0"/>
              </a:rPr>
              <a:t>វាអាចឈានដល់តម្លៃខ្ពស់ ប៉ុន្តែការទទួលខុសត្រូវដើម្បីធ្វើឱ្យមានសុវត្ថិភាពជាតិសំណនៅកន្លែងស្នាក់នៅ ដែលមិនអាចចៀសផុតពីការមិនជួលផ្ទះសម្រាប់ក្រុមគ្រួសារដែលមានកូនក្មេង។</a:t>
            </a:r>
          </a:p>
          <a:p>
            <a:pPr>
              <a:lnSpc>
                <a:spcPct val="150000"/>
              </a:lnSpc>
            </a:pPr>
            <a:r>
              <a:rPr lang="km-KH" sz="2000" dirty="0" smtClean="0">
                <a:latin typeface="Khmer OS Content" panose="02000500000000020004" pitchFamily="2" charset="0"/>
                <a:cs typeface="Khmer OS Content" panose="02000500000000020004" pitchFamily="2" charset="0"/>
              </a:rPr>
              <a:t>ការណ៍នោះ នឹងអាចជាការប្រព្រឹត្តអំពើរើសអើង ដោយផ្អែកលើស្ថានភាពគ្រួសារ ។</a:t>
            </a:r>
          </a:p>
        </p:txBody>
      </p:sp>
    </p:spTree>
    <p:extLst>
      <p:ext uri="{BB962C8B-B14F-4D97-AF65-F5344CB8AC3E}">
        <p14:creationId xmlns:p14="http://schemas.microsoft.com/office/powerpoint/2010/main" val="12330027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533400" y="274638"/>
            <a:ext cx="8229600" cy="2316162"/>
          </a:xfrm>
        </p:spPr>
        <p:txBody>
          <a:bodyPr>
            <a:noAutofit/>
          </a:bodyPr>
          <a:lstStyle/>
          <a:p>
            <a:pPr marL="0" indent="0">
              <a:lnSpc>
                <a:spcPct val="150000"/>
              </a:lnSpc>
            </a:pPr>
            <a:r>
              <a:rPr lang="km-KH" sz="2000" dirty="0">
                <a:latin typeface="Khmer OS Content" panose="02000500000000020004" pitchFamily="2" charset="0"/>
                <a:cs typeface="Khmer OS Content" panose="02000500000000020004" pitchFamily="2" charset="0"/>
              </a:rPr>
              <a:t>អ្នកជួលផ្ទះដែលមានរបួសស្នាមខួរក្បាលជាអចិន្ត្រៃយ៍ ស្នើសុំម្ចាស់ផ្ទះឱ្យផ្តល់</a:t>
            </a:r>
            <a:r>
              <a:rPr lang="km-KH" sz="2000" dirty="0" smtClean="0">
                <a:latin typeface="Khmer OS Content" panose="02000500000000020004" pitchFamily="2" charset="0"/>
                <a:cs typeface="Khmer OS Content" panose="02000500000000020004" pitchFamily="2" charset="0"/>
              </a:rPr>
              <a:t>ជូន</a:t>
            </a:r>
            <a:r>
              <a:rPr lang="en-US" sz="2000" dirty="0" smtClean="0">
                <a:latin typeface="Khmer OS Content" panose="02000500000000020004" pitchFamily="2" charset="0"/>
                <a:cs typeface="Khmer OS Content" panose="02000500000000020004" pitchFamily="2" charset="0"/>
              </a:rPr>
              <a:t/>
            </a:r>
            <a:br>
              <a:rPr lang="en-US" sz="2000" dirty="0" smtClean="0">
                <a:latin typeface="Khmer OS Content" panose="02000500000000020004" pitchFamily="2" charset="0"/>
                <a:cs typeface="Khmer OS Content" panose="02000500000000020004" pitchFamily="2" charset="0"/>
              </a:rPr>
            </a:br>
            <a:r>
              <a:rPr lang="km-KH" sz="2000" dirty="0" smtClean="0">
                <a:latin typeface="Khmer OS Content" panose="02000500000000020004" pitchFamily="2" charset="0"/>
                <a:cs typeface="Khmer OS Content" panose="02000500000000020004" pitchFamily="2" charset="0"/>
              </a:rPr>
              <a:t>អ្នក</a:t>
            </a:r>
            <a:r>
              <a:rPr lang="km-KH" sz="2000" dirty="0">
                <a:latin typeface="Khmer OS Content" panose="02000500000000020004" pitchFamily="2" charset="0"/>
                <a:cs typeface="Khmer OS Content" panose="02000500000000020004" pitchFamily="2" charset="0"/>
              </a:rPr>
              <a:t>ជួលផ្ទះនូវការក្រើនរំឭកផ្ទាល់មាត់ ដើម្បីបង់ប្រាក់ឈ្នួលផ្ទះជារៀងរាល់ខែ។ </a:t>
            </a:r>
            <a:r>
              <a:rPr lang="en-US" sz="2000" dirty="0" smtClean="0">
                <a:latin typeface="Khmer OS Content" panose="02000500000000020004" pitchFamily="2" charset="0"/>
                <a:cs typeface="Khmer OS Content" panose="02000500000000020004" pitchFamily="2" charset="0"/>
              </a:rPr>
              <a:t/>
            </a:r>
            <a:br>
              <a:rPr lang="en-US" sz="2000" dirty="0" smtClean="0">
                <a:latin typeface="Khmer OS Content" panose="02000500000000020004" pitchFamily="2" charset="0"/>
                <a:cs typeface="Khmer OS Content" panose="02000500000000020004" pitchFamily="2" charset="0"/>
              </a:rPr>
            </a:br>
            <a:r>
              <a:rPr lang="km-KH" sz="2000" dirty="0" smtClean="0">
                <a:latin typeface="Khmer OS Content" panose="02000500000000020004" pitchFamily="2" charset="0"/>
                <a:cs typeface="Khmer OS Content" panose="02000500000000020004" pitchFamily="2" charset="0"/>
              </a:rPr>
              <a:t>ម្ចាស់</a:t>
            </a:r>
            <a:r>
              <a:rPr lang="km-KH" sz="2000" dirty="0">
                <a:latin typeface="Khmer OS Content" panose="02000500000000020004" pitchFamily="2" charset="0"/>
                <a:cs typeface="Khmer OS Content" panose="02000500000000020004" pitchFamily="2" charset="0"/>
              </a:rPr>
              <a:t>ផ្ទះអាចឆ្លើយប្រាប់ភ្លាមៗថាទេ ពីព្រោះគាត់មិនត្រូវការទទួលធ្វើ</a:t>
            </a:r>
            <a:r>
              <a:rPr lang="km-KH" sz="2000" dirty="0" smtClean="0">
                <a:latin typeface="Khmer OS Content" panose="02000500000000020004" pitchFamily="2" charset="0"/>
                <a:cs typeface="Khmer OS Content" panose="02000500000000020004" pitchFamily="2" charset="0"/>
              </a:rPr>
              <a:t>ចំពោះ</a:t>
            </a:r>
            <a:r>
              <a:rPr lang="en-US" sz="2000" dirty="0" smtClean="0">
                <a:latin typeface="Khmer OS Content" panose="02000500000000020004" pitchFamily="2" charset="0"/>
                <a:cs typeface="Khmer OS Content" panose="02000500000000020004" pitchFamily="2" charset="0"/>
              </a:rPr>
              <a:t/>
            </a:r>
            <a:br>
              <a:rPr lang="en-US" sz="2000" dirty="0" smtClean="0">
                <a:latin typeface="Khmer OS Content" panose="02000500000000020004" pitchFamily="2" charset="0"/>
                <a:cs typeface="Khmer OS Content" panose="02000500000000020004" pitchFamily="2" charset="0"/>
              </a:rPr>
            </a:br>
            <a:r>
              <a:rPr lang="km-KH" sz="2000" dirty="0" smtClean="0">
                <a:latin typeface="Khmer OS Content" panose="02000500000000020004" pitchFamily="2" charset="0"/>
                <a:cs typeface="Khmer OS Content" panose="02000500000000020004" pitchFamily="2" charset="0"/>
              </a:rPr>
              <a:t>ការ</a:t>
            </a:r>
            <a:r>
              <a:rPr lang="km-KH" sz="2000" dirty="0">
                <a:latin typeface="Khmer OS Content" panose="02000500000000020004" pitchFamily="2" charset="0"/>
                <a:cs typeface="Khmer OS Content" panose="02000500000000020004" pitchFamily="2" charset="0"/>
              </a:rPr>
              <a:t>ទទួលខុសត្រូវនោះ។</a:t>
            </a:r>
          </a:p>
        </p:txBody>
      </p:sp>
      <p:sp>
        <p:nvSpPr>
          <p:cNvPr id="3" name="TPAnswers"/>
          <p:cNvSpPr>
            <a:spLocks noGrp="1"/>
          </p:cNvSpPr>
          <p:nvPr>
            <p:ph type="body" idx="1"/>
            <p:custDataLst>
              <p:tags r:id="rId3"/>
            </p:custDataLst>
          </p:nvPr>
        </p:nvSpPr>
        <p:spPr>
          <a:xfrm>
            <a:off x="457200" y="3276600"/>
            <a:ext cx="4038600" cy="3306763"/>
          </a:xfrm>
        </p:spPr>
        <p:txBody>
          <a:bodyPr>
            <a:normAutofit/>
          </a:bodyPr>
          <a:lstStyle/>
          <a:p>
            <a:pPr marL="514350" indent="-514350">
              <a:lnSpc>
                <a:spcPct val="150000"/>
              </a:lnSpc>
              <a:buFont typeface="Arial" pitchFamily="34" charset="0"/>
              <a:buAutoNum type="alphaUcPeriod"/>
            </a:pPr>
            <a:r>
              <a:rPr lang="en-US" sz="2000" dirty="0" smtClean="0">
                <a:latin typeface="Khmer OS Content" panose="02000500000000020004" pitchFamily="2" charset="0"/>
                <a:cs typeface="Khmer OS Content" panose="02000500000000020004" pitchFamily="2" charset="0"/>
              </a:rPr>
              <a:t>True</a:t>
            </a:r>
          </a:p>
          <a:p>
            <a:pPr marL="514350" indent="-514350">
              <a:lnSpc>
                <a:spcPct val="150000"/>
              </a:lnSpc>
              <a:buFont typeface="Arial" pitchFamily="34" charset="0"/>
              <a:buAutoNum type="alphaUcPeriod"/>
            </a:pPr>
            <a:r>
              <a:rPr lang="en-US" sz="2000" dirty="0" smtClean="0">
                <a:latin typeface="Khmer OS Content" panose="02000500000000020004" pitchFamily="2" charset="0"/>
                <a:cs typeface="Khmer OS Content" panose="02000500000000020004" pitchFamily="2" charset="0"/>
              </a:rPr>
              <a:t>False</a:t>
            </a:r>
            <a:endParaRPr lang="km-KH" sz="2000" dirty="0">
              <a:latin typeface="Khmer OS Content" panose="02000500000000020004" pitchFamily="2" charset="0"/>
              <a:cs typeface="Khmer OS Content" panose="02000500000000020004" pitchFamily="2" charset="0"/>
            </a:endParaRPr>
          </a:p>
        </p:txBody>
      </p:sp>
      <p:pic>
        <p:nvPicPr>
          <p:cNvPr id="8194" name="Picture 2" descr="C:\Users\jlangowski\AppData\Local\Microsoft\Windows\Temporary Internet Files\Content.IE5\Q95TIOSD\SayingNo[1].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15000" y="3505200"/>
            <a:ext cx="3429000" cy="24003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TPChart"/>
          <p:cNvGraphicFramePr>
            <a:graphicFrameLocks noChangeAspect="1"/>
          </p:cNvGraphicFramePr>
          <p:nvPr>
            <p:custDataLst>
              <p:tags r:id="rId4"/>
            </p:custDataLst>
            <p:extLst>
              <p:ext uri="{D42A27DB-BD31-4B8C-83A1-F6EECF244321}">
                <p14:modId xmlns:p14="http://schemas.microsoft.com/office/powerpoint/2010/main" val="2019094540"/>
              </p:ext>
            </p:extLst>
          </p:nvPr>
        </p:nvGraphicFramePr>
        <p:xfrm>
          <a:off x="2590800" y="2514600"/>
          <a:ext cx="3276600" cy="3686175"/>
        </p:xfrm>
        <a:graphic>
          <a:graphicData uri="http://schemas.openxmlformats.org/presentationml/2006/ole">
            <mc:AlternateContent xmlns:mc="http://schemas.openxmlformats.org/markup-compatibility/2006">
              <mc:Choice xmlns:v="urn:schemas-microsoft-com:vml" Requires="v">
                <p:oleObj spid="_x0000_s9230" name="Chart" r:id="rId7" imgW="4572000" imgH="5143500" progId="MSGraph.Chart.8">
                  <p:embed followColorScheme="full"/>
                </p:oleObj>
              </mc:Choice>
              <mc:Fallback>
                <p:oleObj name="Chart" r:id="rId7" imgW="4572000" imgH="5143500" progId="MSGraph.Chart.8">
                  <p:embed followColorScheme="full"/>
                  <p:pic>
                    <p:nvPicPr>
                      <p:cNvPr id="0" name=""/>
                      <p:cNvPicPr/>
                      <p:nvPr/>
                    </p:nvPicPr>
                    <p:blipFill>
                      <a:blip r:embed="rId8"/>
                      <a:stretch>
                        <a:fillRect/>
                      </a:stretch>
                    </p:blipFill>
                    <p:spPr>
                      <a:xfrm>
                        <a:off x="2590800" y="2514600"/>
                        <a:ext cx="3276600" cy="3686175"/>
                      </a:xfrm>
                      <a:prstGeom prst="rect">
                        <a:avLst/>
                      </a:prstGeom>
                    </p:spPr>
                  </p:pic>
                </p:oleObj>
              </mc:Fallback>
            </mc:AlternateContent>
          </a:graphicData>
        </a:graphic>
      </p:graphicFrame>
      <p:sp>
        <p:nvSpPr>
          <p:cNvPr id="4" name="Rectangle 3"/>
          <p:cNvSpPr/>
          <p:nvPr/>
        </p:nvSpPr>
        <p:spPr>
          <a:xfrm>
            <a:off x="457200" y="4830762"/>
            <a:ext cx="1905000" cy="923330"/>
          </a:xfrm>
          <a:prstGeom prst="rect">
            <a:avLst/>
          </a:prstGeom>
        </p:spPr>
        <p:txBody>
          <a:bodyPr wrap="square">
            <a:spAutoFit/>
          </a:bodyPr>
          <a:lstStyle/>
          <a:p>
            <a:pPr marL="514350" indent="-514350">
              <a:lnSpc>
                <a:spcPct val="150000"/>
              </a:lnSpc>
              <a:buFont typeface="Arial" pitchFamily="34" charset="0"/>
              <a:buAutoNum type="alphaUcPeriod"/>
            </a:pPr>
            <a:r>
              <a:rPr lang="km-KH" dirty="0">
                <a:latin typeface="Khmer OS Content" panose="02000500000000020004" pitchFamily="2" charset="0"/>
                <a:cs typeface="Khmer OS Content" panose="02000500000000020004" pitchFamily="2" charset="0"/>
              </a:rPr>
              <a:t>ត្រឹមត្រូវ</a:t>
            </a:r>
          </a:p>
          <a:p>
            <a:pPr marL="514350" indent="-514350">
              <a:lnSpc>
                <a:spcPct val="150000"/>
              </a:lnSpc>
              <a:buFont typeface="Arial" pitchFamily="34" charset="0"/>
              <a:buAutoNum type="alphaUcPeriod"/>
            </a:pPr>
            <a:r>
              <a:rPr lang="km-KH" dirty="0">
                <a:latin typeface="Khmer OS Content" panose="02000500000000020004" pitchFamily="2" charset="0"/>
                <a:cs typeface="Khmer OS Content" panose="02000500000000020004" pitchFamily="2" charset="0"/>
              </a:rPr>
              <a:t>មិនត្រឹមត្រូវ</a:t>
            </a:r>
          </a:p>
        </p:txBody>
      </p:sp>
    </p:spTree>
    <p:custDataLst>
      <p:tags r:id="rId2"/>
    </p:custDataLst>
    <p:extLst>
      <p:ext uri="{BB962C8B-B14F-4D97-AF65-F5344CB8AC3E}">
        <p14:creationId xmlns:p14="http://schemas.microsoft.com/office/powerpoint/2010/main" val="1767037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ct val="150000"/>
              </a:lnSpc>
            </a:pPr>
            <a:r>
              <a:rPr lang="km-KH" sz="2000" u="sng" dirty="0" smtClean="0">
                <a:latin typeface="Khmer OS Content" panose="02000500000000020004" pitchFamily="2" charset="0"/>
                <a:cs typeface="Khmer OS Content" panose="02000500000000020004" pitchFamily="2" charset="0"/>
              </a:rPr>
              <a:t>ចម្លើយ៖ </a:t>
            </a:r>
            <a:r>
              <a:rPr lang="km-KH" sz="2000" i="1" u="sng" dirty="0" smtClean="0">
                <a:latin typeface="Khmer OS Content" panose="02000500000000020004" pitchFamily="2" charset="0"/>
                <a:cs typeface="Khmer OS Content" panose="02000500000000020004" pitchFamily="2" charset="0"/>
              </a:rPr>
              <a:t>មិនត្រឹមត្រូវ</a:t>
            </a:r>
            <a:endParaRPr lang="km-KH" sz="2000" u="sng" dirty="0">
              <a:latin typeface="Khmer OS Content" panose="02000500000000020004" pitchFamily="2" charset="0"/>
              <a:cs typeface="Khmer OS Content" panose="02000500000000020004" pitchFamily="2" charset="0"/>
            </a:endParaRPr>
          </a:p>
        </p:txBody>
      </p:sp>
      <p:sp>
        <p:nvSpPr>
          <p:cNvPr id="3" name="Text Placeholder 2"/>
          <p:cNvSpPr>
            <a:spLocks noGrp="1"/>
          </p:cNvSpPr>
          <p:nvPr>
            <p:ph type="body" idx="1"/>
          </p:nvPr>
        </p:nvSpPr>
        <p:spPr/>
        <p:txBody>
          <a:bodyPr>
            <a:normAutofit/>
          </a:bodyPr>
          <a:lstStyle/>
          <a:p>
            <a:pPr>
              <a:lnSpc>
                <a:spcPct val="150000"/>
              </a:lnSpc>
            </a:pPr>
            <a:r>
              <a:rPr lang="km-KH" sz="2000" dirty="0" smtClean="0">
                <a:latin typeface="Khmer OS Content" panose="02000500000000020004" pitchFamily="2" charset="0"/>
                <a:cs typeface="Khmer OS Content" panose="02000500000000020004" pitchFamily="2" charset="0"/>
              </a:rPr>
              <a:t>ម្ចាស់ផ្ទះត្រូវចូលរួមក្នុងដំណើរការដែលមានទំនាក់ទំនងទៅវិញទៅមក ជាមួយអ្នកជួលផ្ទះ ​នៅពេលគាត់ឬនាងស្នើសុំការសម្របសម្រួលដែលសមហេតុផល។</a:t>
            </a:r>
            <a:endParaRPr lang="km-KH" sz="2000" dirty="0">
              <a:latin typeface="Khmer OS Content" panose="02000500000000020004" pitchFamily="2" charset="0"/>
              <a:cs typeface="Khmer OS Content" panose="02000500000000020004" pitchFamily="2" charset="0"/>
            </a:endParaRPr>
          </a:p>
          <a:p>
            <a:pPr>
              <a:lnSpc>
                <a:spcPct val="150000"/>
              </a:lnSpc>
            </a:pPr>
            <a:r>
              <a:rPr sz="2000" dirty="0" smtClean="0">
                <a:latin typeface="Khmer OS Content" panose="02000500000000020004" pitchFamily="2" charset="0"/>
                <a:cs typeface="Khmer OS Content" panose="02000500000000020004" pitchFamily="2" charset="0"/>
              </a:rPr>
              <a:t>A R.A. </a:t>
            </a:r>
            <a:r>
              <a:rPr lang="km-KH" sz="2000" dirty="0" smtClean="0">
                <a:latin typeface="Khmer OS Content" panose="02000500000000020004" pitchFamily="2" charset="0"/>
                <a:cs typeface="Khmer OS Content" panose="02000500000000020004" pitchFamily="2" charset="0"/>
              </a:rPr>
              <a:t>គឺជាការផ្លាស់ប្តូរ</a:t>
            </a:r>
            <a:r>
              <a:rPr sz="2000" dirty="0" smtClean="0">
                <a:latin typeface="Khmer OS Content" panose="02000500000000020004" pitchFamily="2" charset="0"/>
                <a:cs typeface="Khmer OS Content" panose="02000500000000020004" pitchFamily="2" charset="0"/>
              </a:rPr>
              <a:t>, </a:t>
            </a:r>
            <a:r>
              <a:rPr lang="km-KH" sz="2000" dirty="0" smtClean="0">
                <a:latin typeface="Khmer OS Content" panose="02000500000000020004" pitchFamily="2" charset="0"/>
                <a:cs typeface="Khmer OS Content" panose="02000500000000020004" pitchFamily="2" charset="0"/>
              </a:rPr>
              <a:t>ការលើកលែង ឬការសម្របសម្រួលចំពោះវិធាន </a:t>
            </a:r>
            <a:r>
              <a:rPr lang="en-US" sz="2000" dirty="0" smtClean="0">
                <a:latin typeface="Khmer OS Content" panose="02000500000000020004" pitchFamily="2" charset="0"/>
                <a:cs typeface="Khmer OS Content" panose="02000500000000020004" pitchFamily="2" charset="0"/>
              </a:rPr>
              <a:t> </a:t>
            </a:r>
            <a:r>
              <a:rPr lang="km-KH" sz="2000" dirty="0" smtClean="0">
                <a:latin typeface="Khmer OS Content" panose="02000500000000020004" pitchFamily="2" charset="0"/>
                <a:cs typeface="Khmer OS Content" panose="02000500000000020004" pitchFamily="2" charset="0"/>
              </a:rPr>
              <a:t>គោលនយោបាយ ការអនុវត្តន៍ ឬសេវាកម្មដែលអាចចាំបាច់សម្រាប់បុគ្គលដែលមានភាពពិការ ដើម្បីប្រើប្រាស់ និងចូលចិត្តលំនៅដ្ឋាន ដែលរួមមាន​​ការប្រើប្រាស់ទីកន្លែងធម្មតា និងសាធារណៈ។</a:t>
            </a:r>
          </a:p>
          <a:p>
            <a:pPr>
              <a:lnSpc>
                <a:spcPct val="150000"/>
              </a:lnSpc>
            </a:pPr>
            <a:r>
              <a:rPr lang="km-KH" sz="2000" dirty="0" smtClean="0">
                <a:latin typeface="Khmer OS Content" panose="02000500000000020004" pitchFamily="2" charset="0"/>
                <a:cs typeface="Khmer OS Content" panose="02000500000000020004" pitchFamily="2" charset="0"/>
              </a:rPr>
              <a:t>នៅទីនោះត្រូវមានការទាក់ទងដែលអាចកំណត់អត្តសញ្ញាណរវាងសំណើ </a:t>
            </a:r>
            <a:r>
              <a:rPr lang="en-US" sz="2000" dirty="0" smtClean="0">
                <a:latin typeface="Khmer OS Content" panose="02000500000000020004" pitchFamily="2" charset="0"/>
                <a:cs typeface="Khmer OS Content" panose="02000500000000020004" pitchFamily="2" charset="0"/>
              </a:rPr>
              <a:t>       </a:t>
            </a:r>
            <a:r>
              <a:rPr lang="km-KH" sz="2000" dirty="0" smtClean="0">
                <a:latin typeface="Khmer OS Content" panose="02000500000000020004" pitchFamily="2" charset="0"/>
                <a:cs typeface="Khmer OS Content" panose="02000500000000020004" pitchFamily="2" charset="0"/>
              </a:rPr>
              <a:t>និងភាពពិការ។</a:t>
            </a:r>
            <a:endParaRPr lang="km-KH" sz="2000" dirty="0">
              <a:latin typeface="Khmer OS Content" panose="02000500000000020004" pitchFamily="2" charset="0"/>
              <a:cs typeface="Khmer OS Content" panose="02000500000000020004" pitchFamily="2" charset="0"/>
            </a:endParaRPr>
          </a:p>
        </p:txBody>
      </p:sp>
    </p:spTree>
    <p:extLst>
      <p:ext uri="{BB962C8B-B14F-4D97-AF65-F5344CB8AC3E}">
        <p14:creationId xmlns:p14="http://schemas.microsoft.com/office/powerpoint/2010/main" val="1709199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457200" y="274638"/>
            <a:ext cx="8229600" cy="1143000"/>
          </a:xfrm>
        </p:spPr>
        <p:txBody>
          <a:bodyPr>
            <a:normAutofit/>
          </a:bodyPr>
          <a:lstStyle/>
          <a:p>
            <a:r>
              <a:rPr lang="km-KH" sz="2000" dirty="0">
                <a:latin typeface="Khmer OS Content" panose="02000500000000020004" pitchFamily="2" charset="0"/>
                <a:cs typeface="Khmer OS Content" panose="02000500000000020004" pitchFamily="2" charset="0"/>
              </a:rPr>
              <a:t>ម្ចាស់ផ្ទះអាចបដិសេធជួលផ្ទះចំពោះបុគ្គលម្នាក់ ដោយសារគាត់ឬនាងជាសិស្ស។</a:t>
            </a:r>
          </a:p>
        </p:txBody>
      </p:sp>
      <p:sp>
        <p:nvSpPr>
          <p:cNvPr id="3" name="TPAnswers"/>
          <p:cNvSpPr>
            <a:spLocks noGrp="1"/>
          </p:cNvSpPr>
          <p:nvPr>
            <p:ph type="body" idx="1"/>
            <p:custDataLst>
              <p:tags r:id="rId3"/>
            </p:custDataLst>
          </p:nvPr>
        </p:nvSpPr>
        <p:spPr>
          <a:xfrm>
            <a:off x="457200" y="1295400"/>
            <a:ext cx="3810000" cy="4830763"/>
          </a:xfrm>
        </p:spPr>
        <p:txBody>
          <a:bodyPr>
            <a:normAutofit/>
          </a:bodyPr>
          <a:lstStyle/>
          <a:p>
            <a:pPr marL="514350" indent="-514350">
              <a:lnSpc>
                <a:spcPct val="150000"/>
              </a:lnSpc>
              <a:buFont typeface="Arial" pitchFamily="34" charset="0"/>
              <a:buAutoNum type="alphaUcPeriod"/>
            </a:pPr>
            <a:r>
              <a:rPr lang="en-US" sz="2000" dirty="0" smtClean="0">
                <a:latin typeface="Khmer OS Content" panose="02000500000000020004" pitchFamily="2" charset="0"/>
                <a:cs typeface="Khmer OS Content" panose="02000500000000020004" pitchFamily="2" charset="0"/>
              </a:rPr>
              <a:t>True</a:t>
            </a:r>
          </a:p>
          <a:p>
            <a:pPr marL="514350" indent="-514350">
              <a:lnSpc>
                <a:spcPct val="150000"/>
              </a:lnSpc>
              <a:buFont typeface="Arial" pitchFamily="34" charset="0"/>
              <a:buAutoNum type="alphaUcPeriod"/>
            </a:pPr>
            <a:r>
              <a:rPr lang="en-US" sz="2000" dirty="0" smtClean="0">
                <a:latin typeface="Khmer OS Content" panose="02000500000000020004" pitchFamily="2" charset="0"/>
                <a:cs typeface="Khmer OS Content" panose="02000500000000020004" pitchFamily="2" charset="0"/>
              </a:rPr>
              <a:t>False</a:t>
            </a:r>
            <a:endParaRPr lang="km-KH" sz="2000" dirty="0">
              <a:latin typeface="Khmer OS Content" panose="02000500000000020004" pitchFamily="2" charset="0"/>
              <a:cs typeface="Khmer OS Content" panose="02000500000000020004" pitchFamily="2" charset="0"/>
            </a:endParaRPr>
          </a:p>
        </p:txBody>
      </p:sp>
      <p:pic>
        <p:nvPicPr>
          <p:cNvPr id="1026" name="Picture 2" descr="C:\Users\jlangowski\AppData\Local\Microsoft\Windows\Temporary Internet Files\Content.IE5\IVN072FO\A_Colorful_Cartoon_Male_Student_with_a_Stack_Books_Royalty_Free_Clipart_Picture_100624-144428-023053[1].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38200" y="4645757"/>
            <a:ext cx="1365000" cy="15000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 name="TPChart"/>
          <p:cNvGraphicFramePr>
            <a:graphicFrameLocks noChangeAspect="1"/>
          </p:cNvGraphicFramePr>
          <p:nvPr>
            <p:custDataLst>
              <p:tags r:id="rId4"/>
            </p:custDataLst>
            <p:extLst>
              <p:ext uri="{D42A27DB-BD31-4B8C-83A1-F6EECF244321}">
                <p14:modId xmlns:p14="http://schemas.microsoft.com/office/powerpoint/2010/main" val="4047174859"/>
              </p:ext>
            </p:extLst>
          </p:nvPr>
        </p:nvGraphicFramePr>
        <p:xfrm>
          <a:off x="3962400" y="1524000"/>
          <a:ext cx="4572000" cy="5143500"/>
        </p:xfrm>
        <a:graphic>
          <a:graphicData uri="http://schemas.openxmlformats.org/presentationml/2006/ole">
            <mc:AlternateContent xmlns:mc="http://schemas.openxmlformats.org/markup-compatibility/2006">
              <mc:Choice xmlns:v="urn:schemas-microsoft-com:vml" Requires="v">
                <p:oleObj spid="_x0000_s1045" name="Chart" r:id="rId7" imgW="4572000" imgH="5143500" progId="MSGraph.Chart.8">
                  <p:embed followColorScheme="full"/>
                </p:oleObj>
              </mc:Choice>
              <mc:Fallback>
                <p:oleObj name="Chart" r:id="rId7" imgW="4572000" imgH="5143500" progId="MSGraph.Chart.8">
                  <p:embed followColorScheme="full"/>
                  <p:pic>
                    <p:nvPicPr>
                      <p:cNvPr id="0" name=""/>
                      <p:cNvPicPr/>
                      <p:nvPr/>
                    </p:nvPicPr>
                    <p:blipFill>
                      <a:blip r:embed="rId8"/>
                      <a:stretch>
                        <a:fillRect/>
                      </a:stretch>
                    </p:blipFill>
                    <p:spPr>
                      <a:xfrm>
                        <a:off x="3962400" y="1524000"/>
                        <a:ext cx="4572000" cy="5143500"/>
                      </a:xfrm>
                      <a:prstGeom prst="rect">
                        <a:avLst/>
                      </a:prstGeom>
                    </p:spPr>
                  </p:pic>
                </p:oleObj>
              </mc:Fallback>
            </mc:AlternateContent>
          </a:graphicData>
        </a:graphic>
      </p:graphicFrame>
      <p:sp>
        <p:nvSpPr>
          <p:cNvPr id="5" name="Rectangle 4"/>
          <p:cNvSpPr/>
          <p:nvPr/>
        </p:nvSpPr>
        <p:spPr>
          <a:xfrm>
            <a:off x="457200" y="2717724"/>
            <a:ext cx="2057400" cy="923330"/>
          </a:xfrm>
          <a:prstGeom prst="rect">
            <a:avLst/>
          </a:prstGeom>
        </p:spPr>
        <p:txBody>
          <a:bodyPr wrap="square">
            <a:spAutoFit/>
          </a:bodyPr>
          <a:lstStyle/>
          <a:p>
            <a:pPr marL="514350" indent="-514350">
              <a:lnSpc>
                <a:spcPct val="150000"/>
              </a:lnSpc>
              <a:buFont typeface="Arial" pitchFamily="34" charset="0"/>
              <a:buAutoNum type="alphaUcPeriod"/>
            </a:pPr>
            <a:r>
              <a:rPr lang="km-KH" dirty="0">
                <a:latin typeface="Khmer OS Content" panose="02000500000000020004" pitchFamily="2" charset="0"/>
                <a:cs typeface="Khmer OS Content" panose="02000500000000020004" pitchFamily="2" charset="0"/>
              </a:rPr>
              <a:t>ត្រឹមត្រូវ</a:t>
            </a:r>
          </a:p>
          <a:p>
            <a:pPr marL="514350" indent="-514350">
              <a:lnSpc>
                <a:spcPct val="150000"/>
              </a:lnSpc>
              <a:buFont typeface="Arial" pitchFamily="34" charset="0"/>
              <a:buAutoNum type="alphaUcPeriod"/>
            </a:pPr>
            <a:r>
              <a:rPr lang="km-KH" dirty="0">
                <a:latin typeface="Khmer OS Content" panose="02000500000000020004" pitchFamily="2" charset="0"/>
                <a:cs typeface="Khmer OS Content" panose="02000500000000020004" pitchFamily="2" charset="0"/>
              </a:rPr>
              <a:t>មិនត្រឹមត្រូវ</a:t>
            </a:r>
          </a:p>
        </p:txBody>
      </p:sp>
    </p:spTree>
    <p:custDataLst>
      <p:tags r:id="rId2"/>
    </p:custDataLst>
    <p:extLst>
      <p:ext uri="{BB962C8B-B14F-4D97-AF65-F5344CB8AC3E}">
        <p14:creationId xmlns:p14="http://schemas.microsoft.com/office/powerpoint/2010/main" val="2097808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457200" y="274638"/>
            <a:ext cx="8229600" cy="1143000"/>
          </a:xfrm>
        </p:spPr>
        <p:txBody>
          <a:bodyPr>
            <a:normAutofit/>
          </a:bodyPr>
          <a:lstStyle/>
          <a:p>
            <a:pPr marL="0" indent="0">
              <a:lnSpc>
                <a:spcPct val="150000"/>
              </a:lnSpc>
            </a:pPr>
            <a:r>
              <a:rPr lang="km-KH" sz="2000" dirty="0">
                <a:latin typeface="Khmer OS Content" panose="02000500000000020004" pitchFamily="2" charset="0"/>
                <a:cs typeface="Khmer OS Content" panose="02000500000000020004" pitchFamily="2" charset="0"/>
              </a:rPr>
              <a:t>ម្ចាស់ផ្ទះអាចស្នើសុំអ្នកជួលផ្ទះដែលអាចកើតមាន ថាតើ</a:t>
            </a:r>
            <a:r>
              <a:rPr lang="km-KH" sz="2000" dirty="0" smtClean="0">
                <a:latin typeface="Khmer OS Content" panose="02000500000000020004" pitchFamily="2" charset="0"/>
                <a:cs typeface="Khmer OS Content" panose="02000500000000020004" pitchFamily="2" charset="0"/>
              </a:rPr>
              <a:t>បច្ចុប្បន្ន</a:t>
            </a:r>
            <a:r>
              <a:rPr lang="en-US" sz="2000" dirty="0" smtClean="0">
                <a:latin typeface="Khmer OS Content" panose="02000500000000020004" pitchFamily="2" charset="0"/>
                <a:cs typeface="Khmer OS Content" panose="02000500000000020004" pitchFamily="2" charset="0"/>
              </a:rPr>
              <a:t/>
            </a:r>
            <a:br>
              <a:rPr lang="en-US" sz="2000" dirty="0" smtClean="0">
                <a:latin typeface="Khmer OS Content" panose="02000500000000020004" pitchFamily="2" charset="0"/>
                <a:cs typeface="Khmer OS Content" panose="02000500000000020004" pitchFamily="2" charset="0"/>
              </a:rPr>
            </a:br>
            <a:r>
              <a:rPr lang="km-KH" sz="2000" dirty="0" smtClean="0">
                <a:latin typeface="Khmer OS Content" panose="02000500000000020004" pitchFamily="2" charset="0"/>
                <a:cs typeface="Khmer OS Content" panose="02000500000000020004" pitchFamily="2" charset="0"/>
              </a:rPr>
              <a:t>គាត់</a:t>
            </a:r>
            <a:r>
              <a:rPr lang="km-KH" sz="2000" dirty="0">
                <a:latin typeface="Khmer OS Content" panose="02000500000000020004" pitchFamily="2" charset="0"/>
                <a:cs typeface="Khmer OS Content" panose="02000500000000020004" pitchFamily="2" charset="0"/>
              </a:rPr>
              <a:t>ឬនាងកំពុងប្រើប្រាស់ថ្នាំញៀនខុសច្បាប់ឬទេ។</a:t>
            </a:r>
          </a:p>
        </p:txBody>
      </p:sp>
      <p:sp>
        <p:nvSpPr>
          <p:cNvPr id="3" name="TPAnswers"/>
          <p:cNvSpPr>
            <a:spLocks noGrp="1"/>
          </p:cNvSpPr>
          <p:nvPr>
            <p:ph type="body" idx="1"/>
            <p:custDataLst>
              <p:tags r:id="rId3"/>
            </p:custDataLst>
          </p:nvPr>
        </p:nvSpPr>
        <p:spPr>
          <a:xfrm>
            <a:off x="457200" y="2819400"/>
            <a:ext cx="3962400" cy="3306763"/>
          </a:xfrm>
        </p:spPr>
        <p:txBody>
          <a:bodyPr>
            <a:normAutofit/>
          </a:bodyPr>
          <a:lstStyle/>
          <a:p>
            <a:pPr marL="514350" indent="-514350">
              <a:lnSpc>
                <a:spcPct val="150000"/>
              </a:lnSpc>
              <a:buFont typeface="Arial" pitchFamily="34" charset="0"/>
              <a:buAutoNum type="alphaUcPeriod"/>
            </a:pPr>
            <a:r>
              <a:rPr lang="en-US" sz="2000" dirty="0" smtClean="0">
                <a:latin typeface="Khmer OS Content" panose="02000500000000020004" pitchFamily="2" charset="0"/>
                <a:cs typeface="Khmer OS Content" panose="02000500000000020004" pitchFamily="2" charset="0"/>
              </a:rPr>
              <a:t>True</a:t>
            </a:r>
          </a:p>
          <a:p>
            <a:pPr marL="514350" indent="-514350">
              <a:lnSpc>
                <a:spcPct val="150000"/>
              </a:lnSpc>
              <a:buFont typeface="Arial" pitchFamily="34" charset="0"/>
              <a:buAutoNum type="alphaUcPeriod"/>
            </a:pPr>
            <a:r>
              <a:rPr lang="en-US" sz="2000" dirty="0" smtClean="0">
                <a:latin typeface="Khmer OS Content" panose="02000500000000020004" pitchFamily="2" charset="0"/>
                <a:cs typeface="Khmer OS Content" panose="02000500000000020004" pitchFamily="2" charset="0"/>
              </a:rPr>
              <a:t>False</a:t>
            </a:r>
            <a:endParaRPr lang="km-KH" sz="2000" dirty="0">
              <a:latin typeface="Khmer OS Content" panose="02000500000000020004" pitchFamily="2" charset="0"/>
              <a:cs typeface="Khmer OS Content" panose="02000500000000020004" pitchFamily="2" charset="0"/>
            </a:endParaRPr>
          </a:p>
        </p:txBody>
      </p:sp>
      <p:pic>
        <p:nvPicPr>
          <p:cNvPr id="9219" name="Picture 3" descr="C:\Users\jlangowski\AppData\Local\Microsoft\Windows\Temporary Internet Files\Content.IE5\U9XZBG01\question-mark-face[1].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72200" y="4038600"/>
            <a:ext cx="2406446" cy="178427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TPChart"/>
          <p:cNvGraphicFramePr>
            <a:graphicFrameLocks noChangeAspect="1"/>
          </p:cNvGraphicFramePr>
          <p:nvPr>
            <p:custDataLst>
              <p:tags r:id="rId4"/>
            </p:custDataLst>
            <p:extLst>
              <p:ext uri="{D42A27DB-BD31-4B8C-83A1-F6EECF244321}">
                <p14:modId xmlns:p14="http://schemas.microsoft.com/office/powerpoint/2010/main" val="3307230186"/>
              </p:ext>
            </p:extLst>
          </p:nvPr>
        </p:nvGraphicFramePr>
        <p:xfrm>
          <a:off x="2590800" y="1905000"/>
          <a:ext cx="3276600" cy="3686175"/>
        </p:xfrm>
        <a:graphic>
          <a:graphicData uri="http://schemas.openxmlformats.org/presentationml/2006/ole">
            <mc:AlternateContent xmlns:mc="http://schemas.openxmlformats.org/markup-compatibility/2006">
              <mc:Choice xmlns:v="urn:schemas-microsoft-com:vml" Requires="v">
                <p:oleObj spid="_x0000_s10253" name="Chart" r:id="rId7" imgW="4572000" imgH="5143500" progId="MSGraph.Chart.8">
                  <p:embed followColorScheme="full"/>
                </p:oleObj>
              </mc:Choice>
              <mc:Fallback>
                <p:oleObj name="Chart" r:id="rId7" imgW="4572000" imgH="5143500" progId="MSGraph.Chart.8">
                  <p:embed followColorScheme="full"/>
                  <p:pic>
                    <p:nvPicPr>
                      <p:cNvPr id="0" name=""/>
                      <p:cNvPicPr/>
                      <p:nvPr/>
                    </p:nvPicPr>
                    <p:blipFill>
                      <a:blip r:embed="rId8"/>
                      <a:stretch>
                        <a:fillRect/>
                      </a:stretch>
                    </p:blipFill>
                    <p:spPr>
                      <a:xfrm>
                        <a:off x="2590800" y="1905000"/>
                        <a:ext cx="3276600" cy="3686175"/>
                      </a:xfrm>
                      <a:prstGeom prst="rect">
                        <a:avLst/>
                      </a:prstGeom>
                    </p:spPr>
                  </p:pic>
                </p:oleObj>
              </mc:Fallback>
            </mc:AlternateContent>
          </a:graphicData>
        </a:graphic>
      </p:graphicFrame>
      <p:sp>
        <p:nvSpPr>
          <p:cNvPr id="4" name="Rectangle 3"/>
          <p:cNvSpPr/>
          <p:nvPr/>
        </p:nvSpPr>
        <p:spPr>
          <a:xfrm>
            <a:off x="457200" y="4343400"/>
            <a:ext cx="1981200" cy="923330"/>
          </a:xfrm>
          <a:prstGeom prst="rect">
            <a:avLst/>
          </a:prstGeom>
        </p:spPr>
        <p:txBody>
          <a:bodyPr wrap="square">
            <a:spAutoFit/>
          </a:bodyPr>
          <a:lstStyle/>
          <a:p>
            <a:pPr marL="514350" indent="-514350">
              <a:lnSpc>
                <a:spcPct val="150000"/>
              </a:lnSpc>
              <a:buFont typeface="Arial" pitchFamily="34" charset="0"/>
              <a:buAutoNum type="alphaUcPeriod"/>
            </a:pPr>
            <a:r>
              <a:rPr lang="km-KH" dirty="0">
                <a:latin typeface="Khmer OS Content" panose="02000500000000020004" pitchFamily="2" charset="0"/>
                <a:cs typeface="Khmer OS Content" panose="02000500000000020004" pitchFamily="2" charset="0"/>
              </a:rPr>
              <a:t>ត្រឹមត្រូវ</a:t>
            </a:r>
          </a:p>
          <a:p>
            <a:pPr marL="514350" indent="-514350">
              <a:lnSpc>
                <a:spcPct val="150000"/>
              </a:lnSpc>
              <a:buFont typeface="Arial" pitchFamily="34" charset="0"/>
              <a:buAutoNum type="alphaUcPeriod"/>
            </a:pPr>
            <a:r>
              <a:rPr lang="km-KH" dirty="0">
                <a:latin typeface="Khmer OS Content" panose="02000500000000020004" pitchFamily="2" charset="0"/>
                <a:cs typeface="Khmer OS Content" panose="02000500000000020004" pitchFamily="2" charset="0"/>
              </a:rPr>
              <a:t>មិនត្រឹមត្រូវ</a:t>
            </a:r>
          </a:p>
        </p:txBody>
      </p:sp>
    </p:spTree>
    <p:custDataLst>
      <p:tags r:id="rId2"/>
    </p:custDataLst>
    <p:extLst>
      <p:ext uri="{BB962C8B-B14F-4D97-AF65-F5344CB8AC3E}">
        <p14:creationId xmlns:p14="http://schemas.microsoft.com/office/powerpoint/2010/main" val="3435951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ct val="150000"/>
              </a:lnSpc>
            </a:pPr>
            <a:r>
              <a:rPr lang="km-KH" sz="2000" u="sng" dirty="0" smtClean="0">
                <a:latin typeface="Khmer OS Content" panose="02000500000000020004" pitchFamily="2" charset="0"/>
                <a:cs typeface="Khmer OS Content" panose="02000500000000020004" pitchFamily="2" charset="0"/>
              </a:rPr>
              <a:t>ចម្លើយ៖</a:t>
            </a:r>
            <a:r>
              <a:rPr sz="2000" dirty="0" smtClean="0">
                <a:latin typeface="Khmer OS Content" panose="02000500000000020004" pitchFamily="2" charset="0"/>
                <a:cs typeface="Khmer OS Content" panose="02000500000000020004" pitchFamily="2" charset="0"/>
              </a:rPr>
              <a:t> </a:t>
            </a:r>
            <a:r>
              <a:rPr lang="km-KH" sz="2000" i="1" u="sng" dirty="0" smtClean="0">
                <a:latin typeface="Khmer OS Content" panose="02000500000000020004" pitchFamily="2" charset="0"/>
                <a:cs typeface="Khmer OS Content" panose="02000500000000020004" pitchFamily="2" charset="0"/>
              </a:rPr>
              <a:t>ត្រឹមត្រូវ</a:t>
            </a:r>
            <a:endParaRPr lang="km-KH" sz="2000" u="sng" dirty="0">
              <a:latin typeface="Khmer OS Content" panose="02000500000000020004" pitchFamily="2" charset="0"/>
              <a:cs typeface="Khmer OS Content" panose="02000500000000020004" pitchFamily="2" charset="0"/>
            </a:endParaRPr>
          </a:p>
        </p:txBody>
      </p:sp>
      <p:sp>
        <p:nvSpPr>
          <p:cNvPr id="3" name="Content Placeholder 2"/>
          <p:cNvSpPr>
            <a:spLocks noGrp="1"/>
          </p:cNvSpPr>
          <p:nvPr>
            <p:ph idx="1"/>
          </p:nvPr>
        </p:nvSpPr>
        <p:spPr/>
        <p:txBody>
          <a:bodyPr/>
          <a:lstStyle/>
          <a:p>
            <a:endParaRPr lang="km-KH" dirty="0" smtClean="0"/>
          </a:p>
          <a:p>
            <a:pPr>
              <a:lnSpc>
                <a:spcPct val="150000"/>
              </a:lnSpc>
            </a:pPr>
            <a:r>
              <a:rPr lang="km-KH" sz="2000" dirty="0" smtClean="0">
                <a:latin typeface="Khmer OS Content" panose="02000500000000020004" pitchFamily="2" charset="0"/>
                <a:cs typeface="Khmer OS Content" panose="02000500000000020004" pitchFamily="2" charset="0"/>
              </a:rPr>
              <a:t>ការប្រើប្រាស់ថ្នាំញៀនខុសច្បាប់នាពេលថ្មីៗ គឺជាប្រធានបទដែលអាចអនុញ្ញាត ដែលបញ្ជាក់ភស្តុតាងសំណួរ ដែលត្រូវសាកសួរអ្នកដាក់ពាក្យសុំទាំងអស់ </a:t>
            </a:r>
            <a:endParaRPr lang="km-KH" sz="2000" dirty="0">
              <a:latin typeface="Khmer OS Content" panose="02000500000000020004" pitchFamily="2" charset="0"/>
              <a:cs typeface="Khmer OS Content" panose="02000500000000020004" pitchFamily="2" charset="0"/>
            </a:endParaRPr>
          </a:p>
        </p:txBody>
      </p:sp>
    </p:spTree>
    <p:extLst>
      <p:ext uri="{BB962C8B-B14F-4D97-AF65-F5344CB8AC3E}">
        <p14:creationId xmlns:p14="http://schemas.microsoft.com/office/powerpoint/2010/main" val="159376467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457200" y="274638"/>
            <a:ext cx="8229600" cy="1143000"/>
          </a:xfrm>
        </p:spPr>
        <p:txBody>
          <a:bodyPr>
            <a:normAutofit/>
          </a:bodyPr>
          <a:lstStyle/>
          <a:p>
            <a:pPr marL="0" indent="0">
              <a:lnSpc>
                <a:spcPct val="150000"/>
              </a:lnSpc>
            </a:pPr>
            <a:r>
              <a:rPr lang="km-KH" sz="2000" dirty="0">
                <a:latin typeface="Khmer OS Content" panose="02000500000000020004" pitchFamily="2" charset="0"/>
                <a:cs typeface="Khmer OS Content" panose="02000500000000020004" pitchFamily="2" charset="0"/>
              </a:rPr>
              <a:t>ម្ចាស់ផ្ទះអាចសាកសួរអំពីសមត្ថភាពអ្នកដាក់ពាក្យសុំ ដើម្បីបង់ប្រាក់ឈ្នួលផ្ទះ។</a:t>
            </a:r>
          </a:p>
        </p:txBody>
      </p:sp>
      <p:sp>
        <p:nvSpPr>
          <p:cNvPr id="3" name="TPAnswers"/>
          <p:cNvSpPr>
            <a:spLocks noGrp="1"/>
          </p:cNvSpPr>
          <p:nvPr>
            <p:ph type="body" idx="1"/>
            <p:custDataLst>
              <p:tags r:id="rId3"/>
            </p:custDataLst>
          </p:nvPr>
        </p:nvSpPr>
        <p:spPr>
          <a:xfrm>
            <a:off x="457200" y="2209800"/>
            <a:ext cx="4038600" cy="3916363"/>
          </a:xfrm>
        </p:spPr>
        <p:txBody>
          <a:bodyPr>
            <a:normAutofit/>
          </a:bodyPr>
          <a:lstStyle/>
          <a:p>
            <a:pPr marL="514350" indent="-514350">
              <a:lnSpc>
                <a:spcPct val="150000"/>
              </a:lnSpc>
              <a:buFont typeface="Arial" pitchFamily="34" charset="0"/>
              <a:buAutoNum type="alphaUcPeriod"/>
            </a:pPr>
            <a:r>
              <a:rPr lang="en-US" sz="2000" dirty="0" smtClean="0">
                <a:latin typeface="Khmer OS Content" panose="02000500000000020004" pitchFamily="2" charset="0"/>
                <a:cs typeface="Khmer OS Content" panose="02000500000000020004" pitchFamily="2" charset="0"/>
              </a:rPr>
              <a:t>True</a:t>
            </a:r>
          </a:p>
          <a:p>
            <a:pPr marL="514350" indent="-514350">
              <a:lnSpc>
                <a:spcPct val="150000"/>
              </a:lnSpc>
              <a:buFont typeface="Arial" pitchFamily="34" charset="0"/>
              <a:buAutoNum type="alphaUcPeriod"/>
            </a:pPr>
            <a:r>
              <a:rPr lang="en-US" sz="2000" dirty="0" smtClean="0">
                <a:latin typeface="Khmer OS Content" panose="02000500000000020004" pitchFamily="2" charset="0"/>
                <a:cs typeface="Khmer OS Content" panose="02000500000000020004" pitchFamily="2" charset="0"/>
              </a:rPr>
              <a:t>False</a:t>
            </a:r>
            <a:endParaRPr lang="km-KH" sz="2000" dirty="0">
              <a:latin typeface="Khmer OS Content" panose="02000500000000020004" pitchFamily="2" charset="0"/>
              <a:cs typeface="Khmer OS Content" panose="02000500000000020004" pitchFamily="2" charset="0"/>
            </a:endParaRPr>
          </a:p>
        </p:txBody>
      </p:sp>
      <p:pic>
        <p:nvPicPr>
          <p:cNvPr id="10242" name="Picture 2" descr="C:\Users\jlangowski\AppData\Local\Microsoft\Windows\Temporary Internet Files\Content.IE5\Q7Z49TTI\Fist%20of%20Money[1].gif"/>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58000" y="4114800"/>
            <a:ext cx="1552575" cy="207645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TPChart"/>
          <p:cNvGraphicFramePr>
            <a:graphicFrameLocks noChangeAspect="1"/>
          </p:cNvGraphicFramePr>
          <p:nvPr>
            <p:custDataLst>
              <p:tags r:id="rId4"/>
            </p:custDataLst>
            <p:extLst>
              <p:ext uri="{D42A27DB-BD31-4B8C-83A1-F6EECF244321}">
                <p14:modId xmlns:p14="http://schemas.microsoft.com/office/powerpoint/2010/main" val="696064025"/>
              </p:ext>
            </p:extLst>
          </p:nvPr>
        </p:nvGraphicFramePr>
        <p:xfrm>
          <a:off x="2705100" y="1524000"/>
          <a:ext cx="3581400" cy="4029075"/>
        </p:xfrm>
        <a:graphic>
          <a:graphicData uri="http://schemas.openxmlformats.org/presentationml/2006/ole">
            <mc:AlternateContent xmlns:mc="http://schemas.openxmlformats.org/markup-compatibility/2006">
              <mc:Choice xmlns:v="urn:schemas-microsoft-com:vml" Requires="v">
                <p:oleObj spid="_x0000_s11276" name="Chart" r:id="rId7" imgW="4572000" imgH="5143500" progId="MSGraph.Chart.8">
                  <p:embed followColorScheme="full"/>
                </p:oleObj>
              </mc:Choice>
              <mc:Fallback>
                <p:oleObj name="Chart" r:id="rId7" imgW="4572000" imgH="5143500" progId="MSGraph.Chart.8">
                  <p:embed followColorScheme="full"/>
                  <p:pic>
                    <p:nvPicPr>
                      <p:cNvPr id="0" name=""/>
                      <p:cNvPicPr/>
                      <p:nvPr/>
                    </p:nvPicPr>
                    <p:blipFill>
                      <a:blip r:embed="rId8"/>
                      <a:stretch>
                        <a:fillRect/>
                      </a:stretch>
                    </p:blipFill>
                    <p:spPr>
                      <a:xfrm>
                        <a:off x="2705100" y="1524000"/>
                        <a:ext cx="3581400" cy="4029075"/>
                      </a:xfrm>
                      <a:prstGeom prst="rect">
                        <a:avLst/>
                      </a:prstGeom>
                    </p:spPr>
                  </p:pic>
                </p:oleObj>
              </mc:Fallback>
            </mc:AlternateContent>
          </a:graphicData>
        </a:graphic>
      </p:graphicFrame>
      <p:sp>
        <p:nvSpPr>
          <p:cNvPr id="4" name="Rectangle 3"/>
          <p:cNvSpPr/>
          <p:nvPr/>
        </p:nvSpPr>
        <p:spPr>
          <a:xfrm>
            <a:off x="457200" y="3810000"/>
            <a:ext cx="1905000" cy="923330"/>
          </a:xfrm>
          <a:prstGeom prst="rect">
            <a:avLst/>
          </a:prstGeom>
        </p:spPr>
        <p:txBody>
          <a:bodyPr wrap="square">
            <a:spAutoFit/>
          </a:bodyPr>
          <a:lstStyle/>
          <a:p>
            <a:pPr marL="514350" indent="-514350">
              <a:lnSpc>
                <a:spcPct val="150000"/>
              </a:lnSpc>
              <a:buFont typeface="Arial" pitchFamily="34" charset="0"/>
              <a:buAutoNum type="alphaUcPeriod"/>
            </a:pPr>
            <a:r>
              <a:rPr lang="km-KH" dirty="0">
                <a:latin typeface="Khmer OS Content" panose="02000500000000020004" pitchFamily="2" charset="0"/>
                <a:cs typeface="Khmer OS Content" panose="02000500000000020004" pitchFamily="2" charset="0"/>
              </a:rPr>
              <a:t>ត្រឹមត្រូវ</a:t>
            </a:r>
          </a:p>
          <a:p>
            <a:pPr marL="514350" indent="-514350">
              <a:lnSpc>
                <a:spcPct val="150000"/>
              </a:lnSpc>
              <a:buFont typeface="Arial" pitchFamily="34" charset="0"/>
              <a:buAutoNum type="alphaUcPeriod"/>
            </a:pPr>
            <a:r>
              <a:rPr lang="km-KH" dirty="0">
                <a:latin typeface="Khmer OS Content" panose="02000500000000020004" pitchFamily="2" charset="0"/>
                <a:cs typeface="Khmer OS Content" panose="02000500000000020004" pitchFamily="2" charset="0"/>
              </a:rPr>
              <a:t>មិនត្រឹមត្រូវ</a:t>
            </a:r>
          </a:p>
        </p:txBody>
      </p:sp>
    </p:spTree>
    <p:custDataLst>
      <p:tags r:id="rId2"/>
    </p:custDataLst>
    <p:extLst>
      <p:ext uri="{BB962C8B-B14F-4D97-AF65-F5344CB8AC3E}">
        <p14:creationId xmlns:p14="http://schemas.microsoft.com/office/powerpoint/2010/main" val="2532394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ct val="150000"/>
              </a:lnSpc>
            </a:pPr>
            <a:r>
              <a:rPr lang="km-KH" sz="2000" u="sng" dirty="0" smtClean="0">
                <a:latin typeface="Khmer OS Content" panose="02000500000000020004" pitchFamily="2" charset="0"/>
                <a:cs typeface="Khmer OS Content" panose="02000500000000020004" pitchFamily="2" charset="0"/>
              </a:rPr>
              <a:t>ចម្លើយ៖</a:t>
            </a:r>
            <a:r>
              <a:rPr sz="2000" dirty="0" smtClean="0">
                <a:latin typeface="Khmer OS Content" panose="02000500000000020004" pitchFamily="2" charset="0"/>
                <a:cs typeface="Khmer OS Content" panose="02000500000000020004" pitchFamily="2" charset="0"/>
              </a:rPr>
              <a:t> </a:t>
            </a:r>
            <a:r>
              <a:rPr lang="km-KH" sz="2000" i="1" u="sng" dirty="0" smtClean="0">
                <a:latin typeface="Khmer OS Content" panose="02000500000000020004" pitchFamily="2" charset="0"/>
                <a:cs typeface="Khmer OS Content" panose="02000500000000020004" pitchFamily="2" charset="0"/>
              </a:rPr>
              <a:t>ត្រឹមត្រូវ</a:t>
            </a:r>
            <a:endParaRPr lang="km-KH" sz="2000" u="sng" dirty="0">
              <a:latin typeface="Khmer OS Content" panose="02000500000000020004" pitchFamily="2" charset="0"/>
              <a:cs typeface="Khmer OS Content" panose="02000500000000020004" pitchFamily="2" charset="0"/>
            </a:endParaRPr>
          </a:p>
        </p:txBody>
      </p:sp>
      <p:sp>
        <p:nvSpPr>
          <p:cNvPr id="3" name="Content Placeholder 2"/>
          <p:cNvSpPr>
            <a:spLocks noGrp="1"/>
          </p:cNvSpPr>
          <p:nvPr>
            <p:ph idx="1"/>
          </p:nvPr>
        </p:nvSpPr>
        <p:spPr/>
        <p:txBody>
          <a:bodyPr/>
          <a:lstStyle/>
          <a:p>
            <a:endParaRPr lang="km-KH" dirty="0" smtClean="0"/>
          </a:p>
          <a:p>
            <a:pPr>
              <a:lnSpc>
                <a:spcPct val="150000"/>
              </a:lnSpc>
            </a:pPr>
            <a:r>
              <a:rPr lang="km-KH" sz="2000" dirty="0" smtClean="0">
                <a:latin typeface="Khmer OS Content" panose="02000500000000020004" pitchFamily="2" charset="0"/>
                <a:cs typeface="Khmer OS Content" panose="02000500000000020004" pitchFamily="2" charset="0"/>
              </a:rPr>
              <a:t>សមត្ថភាពបង់ប្រាក់ឈ្នួលផ្ទះ គឺជាប្រធានបទដែលអាចអនុញ្ញាត </a:t>
            </a:r>
            <a:r>
              <a:rPr lang="en-US" sz="2000" dirty="0" smtClean="0">
                <a:latin typeface="Khmer OS Content" panose="02000500000000020004" pitchFamily="2" charset="0"/>
                <a:cs typeface="Khmer OS Content" panose="02000500000000020004" pitchFamily="2" charset="0"/>
              </a:rPr>
              <a:t>                </a:t>
            </a:r>
            <a:r>
              <a:rPr lang="km-KH" sz="2000" dirty="0" smtClean="0">
                <a:latin typeface="Khmer OS Content" panose="02000500000000020004" pitchFamily="2" charset="0"/>
                <a:cs typeface="Khmer OS Content" panose="02000500000000020004" pitchFamily="2" charset="0"/>
              </a:rPr>
              <a:t>ដែលបញ្ជាក់ភស្តុតាងសំណួរ ដែលត្រូវសាកសួរអ្នកដាក់ពាក្យសុំទាំងអស់ </a:t>
            </a:r>
            <a:endParaRPr lang="km-KH" sz="2000" dirty="0">
              <a:latin typeface="Khmer OS Content" panose="02000500000000020004" pitchFamily="2" charset="0"/>
              <a:cs typeface="Khmer OS Content" panose="02000500000000020004" pitchFamily="2" charset="0"/>
            </a:endParaRPr>
          </a:p>
        </p:txBody>
      </p:sp>
    </p:spTree>
    <p:extLst>
      <p:ext uri="{BB962C8B-B14F-4D97-AF65-F5344CB8AC3E}">
        <p14:creationId xmlns:p14="http://schemas.microsoft.com/office/powerpoint/2010/main" val="108077615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457200" y="274638"/>
            <a:ext cx="8229600" cy="1554162"/>
          </a:xfrm>
        </p:spPr>
        <p:txBody>
          <a:bodyPr>
            <a:noAutofit/>
          </a:bodyPr>
          <a:lstStyle/>
          <a:p>
            <a:pPr marL="0" indent="0">
              <a:lnSpc>
                <a:spcPct val="150000"/>
              </a:lnSpc>
            </a:pPr>
            <a:r>
              <a:rPr lang="km-KH" sz="2000" dirty="0">
                <a:latin typeface="Khmer OS Content" panose="02000500000000020004" pitchFamily="2" charset="0"/>
                <a:cs typeface="Khmer OS Content" panose="02000500000000020004" pitchFamily="2" charset="0"/>
              </a:rPr>
              <a:t>ម្ចាស់ផ្ទះដែលមិនទាមទារឱ្យមានប្រាក់កក់ធានា អាចទាមទារឱ្យនិស្សិតអន្តរជាតិ ដើម្បីបង់ប្រាក់កក់ធានា។</a:t>
            </a:r>
          </a:p>
        </p:txBody>
      </p:sp>
      <p:sp>
        <p:nvSpPr>
          <p:cNvPr id="3" name="TPAnswers"/>
          <p:cNvSpPr>
            <a:spLocks noGrp="1"/>
          </p:cNvSpPr>
          <p:nvPr>
            <p:ph type="body" idx="1"/>
            <p:custDataLst>
              <p:tags r:id="rId3"/>
            </p:custDataLst>
          </p:nvPr>
        </p:nvSpPr>
        <p:spPr>
          <a:xfrm>
            <a:off x="457200" y="2514600"/>
            <a:ext cx="4038600" cy="3611563"/>
          </a:xfrm>
        </p:spPr>
        <p:txBody>
          <a:bodyPr>
            <a:normAutofit/>
          </a:bodyPr>
          <a:lstStyle/>
          <a:p>
            <a:pPr marL="514350" indent="-514350">
              <a:lnSpc>
                <a:spcPct val="150000"/>
              </a:lnSpc>
              <a:buFont typeface="Arial" pitchFamily="34" charset="0"/>
              <a:buAutoNum type="alphaUcPeriod"/>
            </a:pPr>
            <a:r>
              <a:rPr lang="en-US" sz="2000" dirty="0" smtClean="0">
                <a:latin typeface="Khmer OS Content" panose="02000500000000020004" pitchFamily="2" charset="0"/>
                <a:cs typeface="Khmer OS Content" panose="02000500000000020004" pitchFamily="2" charset="0"/>
              </a:rPr>
              <a:t>True</a:t>
            </a:r>
          </a:p>
          <a:p>
            <a:pPr marL="514350" indent="-514350">
              <a:lnSpc>
                <a:spcPct val="150000"/>
              </a:lnSpc>
              <a:buFont typeface="Arial" pitchFamily="34" charset="0"/>
              <a:buAutoNum type="alphaUcPeriod"/>
            </a:pPr>
            <a:r>
              <a:rPr lang="en-US" sz="2000" dirty="0" smtClean="0">
                <a:latin typeface="Khmer OS Content" panose="02000500000000020004" pitchFamily="2" charset="0"/>
                <a:cs typeface="Khmer OS Content" panose="02000500000000020004" pitchFamily="2" charset="0"/>
              </a:rPr>
              <a:t>False</a:t>
            </a:r>
            <a:endParaRPr lang="km-KH" sz="2000" dirty="0">
              <a:latin typeface="Khmer OS Content" panose="02000500000000020004" pitchFamily="2" charset="0"/>
              <a:cs typeface="Khmer OS Content" panose="02000500000000020004" pitchFamily="2" charset="0"/>
            </a:endParaRPr>
          </a:p>
        </p:txBody>
      </p:sp>
      <p:pic>
        <p:nvPicPr>
          <p:cNvPr id="11266" name="Picture 2" descr="C:\Users\jlangowski\AppData\Local\Microsoft\Windows\Temporary Internet Files\Content.IE5\G916H278\africa-globe[1].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419138" y="2362200"/>
            <a:ext cx="2267662" cy="22098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TPChart"/>
          <p:cNvGraphicFramePr>
            <a:graphicFrameLocks noChangeAspect="1"/>
          </p:cNvGraphicFramePr>
          <p:nvPr>
            <p:custDataLst>
              <p:tags r:id="rId4"/>
            </p:custDataLst>
            <p:extLst>
              <p:ext uri="{D42A27DB-BD31-4B8C-83A1-F6EECF244321}">
                <p14:modId xmlns:p14="http://schemas.microsoft.com/office/powerpoint/2010/main" val="1980933563"/>
              </p:ext>
            </p:extLst>
          </p:nvPr>
        </p:nvGraphicFramePr>
        <p:xfrm>
          <a:off x="2590800" y="1876127"/>
          <a:ext cx="3581400" cy="4029075"/>
        </p:xfrm>
        <a:graphic>
          <a:graphicData uri="http://schemas.openxmlformats.org/presentationml/2006/ole">
            <mc:AlternateContent xmlns:mc="http://schemas.openxmlformats.org/markup-compatibility/2006">
              <mc:Choice xmlns:v="urn:schemas-microsoft-com:vml" Requires="v">
                <p:oleObj spid="_x0000_s12299" name="Chart" r:id="rId7" imgW="4572000" imgH="5143500" progId="MSGraph.Chart.8">
                  <p:embed followColorScheme="full"/>
                </p:oleObj>
              </mc:Choice>
              <mc:Fallback>
                <p:oleObj name="Chart" r:id="rId7" imgW="4572000" imgH="5143500" progId="MSGraph.Chart.8">
                  <p:embed followColorScheme="full"/>
                  <p:pic>
                    <p:nvPicPr>
                      <p:cNvPr id="0" name=""/>
                      <p:cNvPicPr/>
                      <p:nvPr/>
                    </p:nvPicPr>
                    <p:blipFill>
                      <a:blip r:embed="rId8"/>
                      <a:stretch>
                        <a:fillRect/>
                      </a:stretch>
                    </p:blipFill>
                    <p:spPr>
                      <a:xfrm>
                        <a:off x="2590800" y="1876127"/>
                        <a:ext cx="3581400" cy="4029075"/>
                      </a:xfrm>
                      <a:prstGeom prst="rect">
                        <a:avLst/>
                      </a:prstGeom>
                    </p:spPr>
                  </p:pic>
                </p:oleObj>
              </mc:Fallback>
            </mc:AlternateContent>
          </a:graphicData>
        </a:graphic>
      </p:graphicFrame>
      <p:sp>
        <p:nvSpPr>
          <p:cNvPr id="4" name="Rectangle 3"/>
          <p:cNvSpPr/>
          <p:nvPr/>
        </p:nvSpPr>
        <p:spPr>
          <a:xfrm>
            <a:off x="452846" y="3962400"/>
            <a:ext cx="1985554" cy="923330"/>
          </a:xfrm>
          <a:prstGeom prst="rect">
            <a:avLst/>
          </a:prstGeom>
        </p:spPr>
        <p:txBody>
          <a:bodyPr wrap="square">
            <a:spAutoFit/>
          </a:bodyPr>
          <a:lstStyle/>
          <a:p>
            <a:pPr marL="514350" indent="-514350">
              <a:lnSpc>
                <a:spcPct val="150000"/>
              </a:lnSpc>
              <a:buFont typeface="Arial" pitchFamily="34" charset="0"/>
              <a:buAutoNum type="alphaUcPeriod"/>
            </a:pPr>
            <a:r>
              <a:rPr lang="km-KH" dirty="0">
                <a:latin typeface="Khmer OS Content" panose="02000500000000020004" pitchFamily="2" charset="0"/>
                <a:cs typeface="Khmer OS Content" panose="02000500000000020004" pitchFamily="2" charset="0"/>
              </a:rPr>
              <a:t>ត្រឹមត្រូវ</a:t>
            </a:r>
          </a:p>
          <a:p>
            <a:pPr marL="514350" indent="-514350">
              <a:lnSpc>
                <a:spcPct val="150000"/>
              </a:lnSpc>
              <a:buFont typeface="Arial" pitchFamily="34" charset="0"/>
              <a:buAutoNum type="alphaUcPeriod"/>
            </a:pPr>
            <a:r>
              <a:rPr lang="km-KH" dirty="0">
                <a:latin typeface="Khmer OS Content" panose="02000500000000020004" pitchFamily="2" charset="0"/>
                <a:cs typeface="Khmer OS Content" panose="02000500000000020004" pitchFamily="2" charset="0"/>
              </a:rPr>
              <a:t>មិនត្រឹមត្រូវ</a:t>
            </a:r>
          </a:p>
        </p:txBody>
      </p:sp>
    </p:spTree>
    <p:custDataLst>
      <p:tags r:id="rId2"/>
    </p:custDataLst>
    <p:extLst>
      <p:ext uri="{BB962C8B-B14F-4D97-AF65-F5344CB8AC3E}">
        <p14:creationId xmlns:p14="http://schemas.microsoft.com/office/powerpoint/2010/main" val="1313117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nSpc>
                <a:spcPct val="150000"/>
              </a:lnSpc>
            </a:pPr>
            <a:r>
              <a:rPr lang="km-KH" sz="2000" u="sng" dirty="0" smtClean="0">
                <a:latin typeface="Khmer OS Content" panose="02000500000000020004" pitchFamily="2" charset="0"/>
                <a:cs typeface="Khmer OS Content" panose="02000500000000020004" pitchFamily="2" charset="0"/>
              </a:rPr>
              <a:t>ចម្លើយ៖ </a:t>
            </a:r>
            <a:r>
              <a:rPr lang="km-KH" sz="2000" i="1" u="sng" dirty="0" smtClean="0">
                <a:latin typeface="Khmer OS Content" panose="02000500000000020004" pitchFamily="2" charset="0"/>
                <a:cs typeface="Khmer OS Content" panose="02000500000000020004" pitchFamily="2" charset="0"/>
              </a:rPr>
              <a:t>មិនត្រឹមត្រូវ</a:t>
            </a:r>
            <a:endParaRPr lang="km-KH" sz="2000" u="sng" dirty="0">
              <a:latin typeface="Khmer OS Content" panose="02000500000000020004" pitchFamily="2" charset="0"/>
              <a:cs typeface="Khmer OS Content" panose="02000500000000020004" pitchFamily="2" charset="0"/>
            </a:endParaRPr>
          </a:p>
        </p:txBody>
      </p:sp>
      <p:sp>
        <p:nvSpPr>
          <p:cNvPr id="3" name="Content Placeholder 2"/>
          <p:cNvSpPr>
            <a:spLocks noGrp="1"/>
          </p:cNvSpPr>
          <p:nvPr>
            <p:ph idx="1"/>
          </p:nvPr>
        </p:nvSpPr>
        <p:spPr/>
        <p:txBody>
          <a:bodyPr/>
          <a:lstStyle/>
          <a:p>
            <a:pPr>
              <a:lnSpc>
                <a:spcPct val="150000"/>
              </a:lnSpc>
            </a:pPr>
            <a:r>
              <a:rPr lang="km-KH" sz="2000" dirty="0" smtClean="0">
                <a:latin typeface="Khmer OS Content" panose="02000500000000020004" pitchFamily="2" charset="0"/>
                <a:cs typeface="Khmer OS Content" panose="02000500000000020004" pitchFamily="2" charset="0"/>
              </a:rPr>
              <a:t>ប្រភពដើមនៃជនជាតិ ជាក្រុមដែលត្រូវការពារ។</a:t>
            </a:r>
          </a:p>
          <a:p>
            <a:pPr marL="0" indent="0">
              <a:lnSpc>
                <a:spcPct val="150000"/>
              </a:lnSpc>
              <a:buNone/>
            </a:pPr>
            <a:endParaRPr lang="km-KH" sz="2000" dirty="0" smtClean="0">
              <a:latin typeface="Khmer OS Content" panose="02000500000000020004" pitchFamily="2" charset="0"/>
              <a:cs typeface="Khmer OS Content" panose="02000500000000020004" pitchFamily="2" charset="0"/>
            </a:endParaRPr>
          </a:p>
          <a:p>
            <a:pPr>
              <a:lnSpc>
                <a:spcPct val="150000"/>
              </a:lnSpc>
            </a:pPr>
            <a:r>
              <a:rPr lang="km-KH" sz="2000" dirty="0" smtClean="0">
                <a:latin typeface="Khmer OS Content" panose="02000500000000020004" pitchFamily="2" charset="0"/>
                <a:cs typeface="Khmer OS Content" panose="02000500000000020004" pitchFamily="2" charset="0"/>
              </a:rPr>
              <a:t>ប្រទេសកំណើត ឬ</a:t>
            </a:r>
          </a:p>
          <a:p>
            <a:pPr marL="0" indent="0">
              <a:lnSpc>
                <a:spcPct val="150000"/>
              </a:lnSpc>
              <a:buNone/>
            </a:pPr>
            <a:endParaRPr lang="km-KH" sz="2000" dirty="0" smtClean="0">
              <a:latin typeface="Khmer OS Content" panose="02000500000000020004" pitchFamily="2" charset="0"/>
              <a:cs typeface="Khmer OS Content" panose="02000500000000020004" pitchFamily="2" charset="0"/>
            </a:endParaRPr>
          </a:p>
          <a:p>
            <a:pPr>
              <a:lnSpc>
                <a:spcPct val="150000"/>
              </a:lnSpc>
            </a:pPr>
            <a:r>
              <a:rPr lang="km-KH" sz="2000" dirty="0" smtClean="0">
                <a:latin typeface="Khmer OS Content" panose="02000500000000020004" pitchFamily="2" charset="0"/>
                <a:cs typeface="Khmer OS Content" panose="02000500000000020004" pitchFamily="2" charset="0"/>
              </a:rPr>
              <a:t>ប្រទេសដែលជីដូនជីតា មានប្រភពដើម</a:t>
            </a:r>
            <a:endParaRPr lang="km-KH" sz="2000" dirty="0">
              <a:latin typeface="Khmer OS Content" panose="02000500000000020004" pitchFamily="2" charset="0"/>
              <a:cs typeface="Khmer OS Content" panose="02000500000000020004" pitchFamily="2" charset="0"/>
            </a:endParaRPr>
          </a:p>
        </p:txBody>
      </p:sp>
    </p:spTree>
    <p:extLst>
      <p:ext uri="{BB962C8B-B14F-4D97-AF65-F5344CB8AC3E}">
        <p14:creationId xmlns:p14="http://schemas.microsoft.com/office/powerpoint/2010/main" val="2934448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km-KH" sz="1600" u="sng" dirty="0" smtClean="0">
                <a:latin typeface="Khmer OS Content" panose="02000500000000020004" pitchFamily="2" charset="0"/>
                <a:cs typeface="Khmer OS Content" panose="02000500000000020004" pitchFamily="2" charset="0"/>
              </a:rPr>
              <a:t>ក្រុមដែលត្រូវការពារ</a:t>
            </a:r>
            <a:endParaRPr lang="km-KH" sz="1600" u="sng" dirty="0">
              <a:latin typeface="Khmer OS Content" panose="02000500000000020004" pitchFamily="2" charset="0"/>
              <a:cs typeface="Khmer OS Content" panose="02000500000000020004" pitchFamily="2" charset="0"/>
            </a:endParaRPr>
          </a:p>
        </p:txBody>
      </p:sp>
      <p:sp>
        <p:nvSpPr>
          <p:cNvPr id="3" name="Text Placeholder 2"/>
          <p:cNvSpPr>
            <a:spLocks noGrp="1"/>
          </p:cNvSpPr>
          <p:nvPr>
            <p:ph type="body" idx="1"/>
          </p:nvPr>
        </p:nvSpPr>
        <p:spPr>
          <a:xfrm>
            <a:off x="457200" y="990600"/>
            <a:ext cx="4040188" cy="639762"/>
          </a:xfrm>
          <a:solidFill>
            <a:srgbClr val="92D050"/>
          </a:solidFill>
        </p:spPr>
        <p:txBody>
          <a:bodyPr>
            <a:normAutofit/>
          </a:bodyPr>
          <a:lstStyle/>
          <a:p>
            <a:r>
              <a:rPr dirty="0" smtClean="0"/>
              <a:t>42 U.S.C. § 3601</a:t>
            </a:r>
            <a:endParaRPr lang="km-KH" dirty="0"/>
          </a:p>
        </p:txBody>
      </p:sp>
      <p:sp>
        <p:nvSpPr>
          <p:cNvPr id="4" name="Content Placeholder 3"/>
          <p:cNvSpPr>
            <a:spLocks noGrp="1"/>
          </p:cNvSpPr>
          <p:nvPr>
            <p:ph sz="half" idx="2"/>
          </p:nvPr>
        </p:nvSpPr>
        <p:spPr/>
        <p:txBody>
          <a:bodyPr>
            <a:normAutofit/>
          </a:bodyPr>
          <a:lstStyle/>
          <a:p>
            <a:r>
              <a:rPr lang="km-KH" sz="1600" dirty="0" smtClean="0">
                <a:latin typeface="Khmer OS Content" panose="02000500000000020004" pitchFamily="2" charset="0"/>
                <a:cs typeface="Khmer OS Content" panose="02000500000000020004" pitchFamily="2" charset="0"/>
              </a:rPr>
              <a:t>ជាតិសាសន៍</a:t>
            </a:r>
          </a:p>
          <a:p>
            <a:r>
              <a:rPr lang="km-KH" sz="1600" dirty="0" smtClean="0">
                <a:latin typeface="Khmer OS Content" panose="02000500000000020004" pitchFamily="2" charset="0"/>
                <a:cs typeface="Khmer OS Content" panose="02000500000000020004" pitchFamily="2" charset="0"/>
              </a:rPr>
              <a:t>ពណ៌សប្បុរ</a:t>
            </a:r>
          </a:p>
          <a:p>
            <a:r>
              <a:rPr lang="km-KH" sz="1600" dirty="0" smtClean="0">
                <a:latin typeface="Khmer OS Content" panose="02000500000000020004" pitchFamily="2" charset="0"/>
                <a:cs typeface="Khmer OS Content" panose="02000500000000020004" pitchFamily="2" charset="0"/>
              </a:rPr>
              <a:t>សាសនា</a:t>
            </a:r>
          </a:p>
          <a:p>
            <a:r>
              <a:rPr lang="km-KH" sz="1600" dirty="0" smtClean="0">
                <a:latin typeface="Khmer OS Content" panose="02000500000000020004" pitchFamily="2" charset="0"/>
                <a:cs typeface="Khmer OS Content" panose="02000500000000020004" pitchFamily="2" charset="0"/>
              </a:rPr>
              <a:t>ភេទ</a:t>
            </a:r>
          </a:p>
          <a:p>
            <a:r>
              <a:rPr lang="km-KH" sz="1600" dirty="0" smtClean="0">
                <a:latin typeface="Khmer OS Content" panose="02000500000000020004" pitchFamily="2" charset="0"/>
                <a:cs typeface="Khmer OS Content" panose="02000500000000020004" pitchFamily="2" charset="0"/>
              </a:rPr>
              <a:t>ជនពិការ </a:t>
            </a:r>
            <a:r>
              <a:rPr sz="1600" dirty="0" smtClean="0">
                <a:latin typeface="Khmer OS Content" panose="02000500000000020004" pitchFamily="2" charset="0"/>
                <a:cs typeface="Khmer OS Content" panose="02000500000000020004" pitchFamily="2" charset="0"/>
              </a:rPr>
              <a:t>(</a:t>
            </a:r>
            <a:r>
              <a:rPr lang="km-KH" sz="1600" dirty="0" smtClean="0">
                <a:latin typeface="Khmer OS Content" panose="02000500000000020004" pitchFamily="2" charset="0"/>
                <a:cs typeface="Khmer OS Content" panose="02000500000000020004" pitchFamily="2" charset="0"/>
              </a:rPr>
              <a:t>ភាពពិការ</a:t>
            </a:r>
            <a:r>
              <a:rPr sz="1600" dirty="0" smtClean="0">
                <a:latin typeface="Khmer OS Content" panose="02000500000000020004" pitchFamily="2" charset="0"/>
                <a:cs typeface="Khmer OS Content" panose="02000500000000020004" pitchFamily="2" charset="0"/>
              </a:rPr>
              <a:t>)</a:t>
            </a:r>
          </a:p>
          <a:p>
            <a:r>
              <a:rPr lang="km-KH" sz="1600" dirty="0" smtClean="0">
                <a:latin typeface="Khmer OS Content" panose="02000500000000020004" pitchFamily="2" charset="0"/>
                <a:cs typeface="Khmer OS Content" panose="02000500000000020004" pitchFamily="2" charset="0"/>
              </a:rPr>
              <a:t>ស្ថានភាពគ្រួសារ</a:t>
            </a:r>
          </a:p>
          <a:p>
            <a:r>
              <a:rPr lang="km-KH" sz="1600" dirty="0" smtClean="0">
                <a:latin typeface="Khmer OS Content" panose="02000500000000020004" pitchFamily="2" charset="0"/>
                <a:cs typeface="Khmer OS Content" panose="02000500000000020004" pitchFamily="2" charset="0"/>
              </a:rPr>
              <a:t>ប្រភពដើមជនជាតិ</a:t>
            </a:r>
            <a:endParaRPr lang="km-KH" sz="1600" dirty="0">
              <a:latin typeface="Khmer OS Content" panose="02000500000000020004" pitchFamily="2" charset="0"/>
              <a:cs typeface="Khmer OS Content" panose="02000500000000020004" pitchFamily="2" charset="0"/>
            </a:endParaRPr>
          </a:p>
        </p:txBody>
      </p:sp>
      <p:sp>
        <p:nvSpPr>
          <p:cNvPr id="5" name="Text Placeholder 4"/>
          <p:cNvSpPr>
            <a:spLocks noGrp="1"/>
          </p:cNvSpPr>
          <p:nvPr>
            <p:ph type="body" sz="quarter" idx="3"/>
          </p:nvPr>
        </p:nvSpPr>
        <p:spPr>
          <a:xfrm>
            <a:off x="4645024" y="990600"/>
            <a:ext cx="4041775" cy="639762"/>
          </a:xfrm>
          <a:solidFill>
            <a:srgbClr val="00B0F0"/>
          </a:solidFill>
        </p:spPr>
        <p:txBody>
          <a:bodyPr>
            <a:normAutofit/>
          </a:bodyPr>
          <a:lstStyle/>
          <a:p>
            <a:r>
              <a:rPr dirty="0" smtClean="0"/>
              <a:t>Mass. Gen. Law c. 151B, § 4</a:t>
            </a:r>
            <a:endParaRPr lang="km-KH" dirty="0"/>
          </a:p>
        </p:txBody>
      </p:sp>
      <p:sp>
        <p:nvSpPr>
          <p:cNvPr id="6" name="Content Placeholder 5"/>
          <p:cNvSpPr>
            <a:spLocks noGrp="1"/>
          </p:cNvSpPr>
          <p:nvPr>
            <p:ph sz="quarter" idx="4"/>
          </p:nvPr>
        </p:nvSpPr>
        <p:spPr>
          <a:xfrm>
            <a:off x="4645025" y="1752600"/>
            <a:ext cx="4041775" cy="4876799"/>
          </a:xfrm>
        </p:spPr>
        <p:txBody>
          <a:bodyPr>
            <a:noAutofit/>
          </a:bodyPr>
          <a:lstStyle/>
          <a:p>
            <a:r>
              <a:rPr lang="km-KH" sz="1600" dirty="0" smtClean="0">
                <a:latin typeface="Khmer OS Content" panose="02000500000000020004" pitchFamily="2" charset="0"/>
                <a:cs typeface="Khmer OS Content" panose="02000500000000020004" pitchFamily="2" charset="0"/>
              </a:rPr>
              <a:t>ជាតិសាសន៍</a:t>
            </a:r>
          </a:p>
          <a:p>
            <a:r>
              <a:rPr lang="km-KH" sz="1600" dirty="0" smtClean="0">
                <a:latin typeface="Khmer OS Content" panose="02000500000000020004" pitchFamily="2" charset="0"/>
                <a:cs typeface="Khmer OS Content" panose="02000500000000020004" pitchFamily="2" charset="0"/>
              </a:rPr>
              <a:t>ពណ៌សប្បុរ</a:t>
            </a:r>
          </a:p>
          <a:p>
            <a:r>
              <a:rPr lang="km-KH" sz="1600" dirty="0" smtClean="0">
                <a:latin typeface="Khmer OS Content" panose="02000500000000020004" pitchFamily="2" charset="0"/>
                <a:cs typeface="Khmer OS Content" panose="02000500000000020004" pitchFamily="2" charset="0"/>
              </a:rPr>
              <a:t>សាសនា</a:t>
            </a:r>
          </a:p>
          <a:p>
            <a:r>
              <a:rPr lang="km-KH" sz="1600" dirty="0" smtClean="0">
                <a:latin typeface="Khmer OS Content" panose="02000500000000020004" pitchFamily="2" charset="0"/>
                <a:cs typeface="Khmer OS Content" panose="02000500000000020004" pitchFamily="2" charset="0"/>
              </a:rPr>
              <a:t>ភេទ</a:t>
            </a:r>
          </a:p>
          <a:p>
            <a:r>
              <a:rPr lang="km-KH" sz="1600" dirty="0" smtClean="0">
                <a:latin typeface="Khmer OS Content" panose="02000500000000020004" pitchFamily="2" charset="0"/>
                <a:cs typeface="Khmer OS Content" panose="02000500000000020004" pitchFamily="2" charset="0"/>
              </a:rPr>
              <a:t>ជនពិការ </a:t>
            </a:r>
            <a:r>
              <a:rPr sz="1600" dirty="0" smtClean="0">
                <a:latin typeface="Khmer OS Content" panose="02000500000000020004" pitchFamily="2" charset="0"/>
                <a:cs typeface="Khmer OS Content" panose="02000500000000020004" pitchFamily="2" charset="0"/>
              </a:rPr>
              <a:t>(</a:t>
            </a:r>
            <a:r>
              <a:rPr lang="km-KH" sz="1600" dirty="0" smtClean="0">
                <a:latin typeface="Khmer OS Content" panose="02000500000000020004" pitchFamily="2" charset="0"/>
                <a:cs typeface="Khmer OS Content" panose="02000500000000020004" pitchFamily="2" charset="0"/>
              </a:rPr>
              <a:t>ភាពពិការ</a:t>
            </a:r>
            <a:r>
              <a:rPr sz="1600" dirty="0" smtClean="0">
                <a:latin typeface="Khmer OS Content" panose="02000500000000020004" pitchFamily="2" charset="0"/>
                <a:cs typeface="Khmer OS Content" panose="02000500000000020004" pitchFamily="2" charset="0"/>
              </a:rPr>
              <a:t>)</a:t>
            </a:r>
          </a:p>
          <a:p>
            <a:r>
              <a:rPr lang="km-KH" sz="1600" dirty="0" smtClean="0">
                <a:latin typeface="Khmer OS Content" panose="02000500000000020004" pitchFamily="2" charset="0"/>
                <a:cs typeface="Khmer OS Content" panose="02000500000000020004" pitchFamily="2" charset="0"/>
              </a:rPr>
              <a:t>កុមារៗ</a:t>
            </a:r>
          </a:p>
          <a:p>
            <a:r>
              <a:rPr lang="km-KH" sz="1600" dirty="0" smtClean="0">
                <a:latin typeface="Khmer OS Content" panose="02000500000000020004" pitchFamily="2" charset="0"/>
                <a:cs typeface="Khmer OS Content" panose="02000500000000020004" pitchFamily="2" charset="0"/>
              </a:rPr>
              <a:t>ប្រភពដើមជនជាតិ</a:t>
            </a:r>
          </a:p>
          <a:p>
            <a:r>
              <a:rPr lang="km-KH" sz="1600" dirty="0" smtClean="0">
                <a:latin typeface="Khmer OS Content" panose="02000500000000020004" pitchFamily="2" charset="0"/>
                <a:cs typeface="Khmer OS Content" panose="02000500000000020004" pitchFamily="2" charset="0"/>
              </a:rPr>
              <a:t>អត្តសញ្ញាណយេនឌ័រ</a:t>
            </a:r>
          </a:p>
          <a:p>
            <a:r>
              <a:rPr lang="km-KH" sz="1600" dirty="0" smtClean="0">
                <a:latin typeface="Khmer OS Content" panose="02000500000000020004" pitchFamily="2" charset="0"/>
                <a:cs typeface="Khmer OS Content" panose="02000500000000020004" pitchFamily="2" charset="0"/>
              </a:rPr>
              <a:t>ការបង្ហាញផ្លូវភេទ</a:t>
            </a:r>
          </a:p>
          <a:p>
            <a:r>
              <a:rPr lang="km-KH" sz="1600" dirty="0" smtClean="0">
                <a:latin typeface="Khmer OS Content" panose="02000500000000020004" pitchFamily="2" charset="0"/>
                <a:cs typeface="Khmer OS Content" panose="02000500000000020004" pitchFamily="2" charset="0"/>
              </a:rPr>
              <a:t>ព័ត៌មានអំពីហ្សែន</a:t>
            </a:r>
          </a:p>
          <a:p>
            <a:r>
              <a:rPr lang="km-KH" sz="1600" dirty="0" smtClean="0">
                <a:latin typeface="Khmer OS Content" panose="02000500000000020004" pitchFamily="2" charset="0"/>
                <a:cs typeface="Khmer OS Content" panose="02000500000000020004" pitchFamily="2" charset="0"/>
              </a:rPr>
              <a:t>ពូជពង្ស</a:t>
            </a:r>
          </a:p>
          <a:p>
            <a:r>
              <a:rPr lang="km-KH" sz="1600" dirty="0" smtClean="0">
                <a:latin typeface="Khmer OS Content" panose="02000500000000020004" pitchFamily="2" charset="0"/>
                <a:cs typeface="Khmer OS Content" panose="02000500000000020004" pitchFamily="2" charset="0"/>
              </a:rPr>
              <a:t>អាយុ </a:t>
            </a:r>
            <a:r>
              <a:rPr sz="1600" dirty="0" smtClean="0">
                <a:latin typeface="Khmer OS Content" panose="02000500000000020004" pitchFamily="2" charset="0"/>
                <a:cs typeface="Khmer OS Content" panose="02000500000000020004" pitchFamily="2" charset="0"/>
              </a:rPr>
              <a:t>(</a:t>
            </a:r>
            <a:r>
              <a:rPr lang="km-KH" sz="1600" dirty="0" smtClean="0">
                <a:latin typeface="Khmer OS Content" panose="02000500000000020004" pitchFamily="2" charset="0"/>
                <a:cs typeface="Khmer OS Content" panose="02000500000000020004" pitchFamily="2" charset="0"/>
              </a:rPr>
              <a:t>លើកលែងអនីតិ​ជន</a:t>
            </a:r>
            <a:r>
              <a:rPr sz="1600" dirty="0" smtClean="0">
                <a:latin typeface="Khmer OS Content" panose="02000500000000020004" pitchFamily="2" charset="0"/>
                <a:cs typeface="Khmer OS Content" panose="02000500000000020004" pitchFamily="2" charset="0"/>
              </a:rPr>
              <a:t>)</a:t>
            </a:r>
          </a:p>
          <a:p>
            <a:r>
              <a:rPr lang="km-KH" sz="1600" dirty="0" smtClean="0">
                <a:latin typeface="Khmer OS Content" panose="02000500000000020004" pitchFamily="2" charset="0"/>
                <a:cs typeface="Khmer OS Content" panose="02000500000000020004" pitchFamily="2" charset="0"/>
              </a:rPr>
              <a:t>ស្ថានភាពអាពាហ៍ពិពាហ៍</a:t>
            </a:r>
          </a:p>
          <a:p>
            <a:r>
              <a:rPr lang="km-KH" sz="1600" dirty="0" smtClean="0">
                <a:latin typeface="Khmer OS Content" panose="02000500000000020004" pitchFamily="2" charset="0"/>
                <a:cs typeface="Khmer OS Content" panose="02000500000000020004" pitchFamily="2" charset="0"/>
              </a:rPr>
              <a:t>ស្ថានភាពបម្រើកងទ័ព</a:t>
            </a:r>
          </a:p>
          <a:p>
            <a:r>
              <a:rPr lang="km-KH" sz="1600" dirty="0" smtClean="0">
                <a:latin typeface="Khmer OS Content" panose="02000500000000020004" pitchFamily="2" charset="0"/>
                <a:cs typeface="Khmer OS Content" panose="02000500000000020004" pitchFamily="2" charset="0"/>
              </a:rPr>
              <a:t>ការទទួលបានជំនួយរដ្ឋ</a:t>
            </a:r>
            <a:endParaRPr lang="km-KH" sz="1600" dirty="0">
              <a:latin typeface="Khmer OS Content" panose="02000500000000020004" pitchFamily="2" charset="0"/>
              <a:cs typeface="Khmer OS Content" panose="02000500000000020004" pitchFamily="2" charset="0"/>
            </a:endParaRPr>
          </a:p>
        </p:txBody>
      </p:sp>
    </p:spTree>
    <p:extLst>
      <p:ext uri="{BB962C8B-B14F-4D97-AF65-F5344CB8AC3E}">
        <p14:creationId xmlns:p14="http://schemas.microsoft.com/office/powerpoint/2010/main" val="109885907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0"/>
            <a:ext cx="8229600" cy="990600"/>
          </a:xfrm>
        </p:spPr>
        <p:txBody>
          <a:bodyPr>
            <a:normAutofit fontScale="90000"/>
          </a:bodyPr>
          <a:lstStyle/>
          <a:p>
            <a:pPr algn="ctr" eaLnBrk="1" hangingPunct="1">
              <a:lnSpc>
                <a:spcPct val="150000"/>
              </a:lnSpc>
              <a:defRPr/>
            </a:pPr>
            <a:r>
              <a:rPr lang="km-KH" sz="2000" b="1" u="sng" dirty="0">
                <a:latin typeface="Khmer OS Content" panose="02000500000000020004" pitchFamily="2" charset="0"/>
                <a:cs typeface="Khmer OS Content" panose="02000500000000020004" pitchFamily="2" charset="0"/>
              </a:rPr>
              <a:t>ក្រមដែលហាមប្រាម</a:t>
            </a:r>
            <a:r>
              <a:rPr sz="2000" dirty="0" smtClean="0">
                <a:latin typeface="Khmer OS Content" panose="02000500000000020004" pitchFamily="2" charset="0"/>
                <a:cs typeface="Khmer OS Content" panose="02000500000000020004" pitchFamily="2" charset="0"/>
              </a:rPr>
              <a:t> </a:t>
            </a:r>
            <a:r>
              <a:rPr sz="2000" dirty="0">
                <a:latin typeface="Khmer OS Content" panose="02000500000000020004" pitchFamily="2" charset="0"/>
                <a:cs typeface="Khmer OS Content" panose="02000500000000020004" pitchFamily="2" charset="0"/>
              </a:rPr>
              <a:t/>
            </a:r>
            <a:br>
              <a:rPr sz="2000" dirty="0">
                <a:latin typeface="Khmer OS Content" panose="02000500000000020004" pitchFamily="2" charset="0"/>
                <a:cs typeface="Khmer OS Content" panose="02000500000000020004" pitchFamily="2" charset="0"/>
              </a:rPr>
            </a:br>
            <a:r>
              <a:rPr lang="km-KH" sz="2000" dirty="0" smtClean="0">
                <a:latin typeface="Khmer OS Content" panose="02000500000000020004" pitchFamily="2" charset="0"/>
                <a:cs typeface="Khmer OS Content" panose="02000500000000020004" pitchFamily="2" charset="0"/>
              </a:rPr>
              <a:t>ក្នុងការលក់ និងការជួលផ្ទះ ដោយសារក្រុមដែលត្រូវការពារ</a:t>
            </a:r>
            <a:endParaRPr lang="km-KH" sz="2000" dirty="0">
              <a:latin typeface="Khmer OS Content" panose="02000500000000020004" pitchFamily="2" charset="0"/>
              <a:cs typeface="Khmer OS Content" panose="02000500000000020004" pitchFamily="2" charset="0"/>
            </a:endParaRPr>
          </a:p>
        </p:txBody>
      </p:sp>
      <p:sp>
        <p:nvSpPr>
          <p:cNvPr id="8195" name="Rectangle 3"/>
          <p:cNvSpPr>
            <a:spLocks noGrp="1" noChangeArrowheads="1"/>
          </p:cNvSpPr>
          <p:nvPr>
            <p:ph type="body" idx="1"/>
          </p:nvPr>
        </p:nvSpPr>
        <p:spPr>
          <a:xfrm>
            <a:off x="457200" y="1066800"/>
            <a:ext cx="8534400" cy="5292725"/>
          </a:xfrm>
        </p:spPr>
        <p:txBody>
          <a:bodyPr>
            <a:noAutofit/>
          </a:bodyPr>
          <a:lstStyle/>
          <a:p>
            <a:pPr eaLnBrk="1" hangingPunct="1">
              <a:lnSpc>
                <a:spcPct val="170000"/>
              </a:lnSpc>
              <a:defRPr/>
            </a:pPr>
            <a:r>
              <a:rPr lang="km-KH" altLang="en-US" sz="1800" dirty="0" smtClean="0">
                <a:latin typeface="Khmer OS Content" panose="02000500000000020004" pitchFamily="2" charset="0"/>
                <a:cs typeface="Khmer OS Content" panose="02000500000000020004" pitchFamily="2" charset="0"/>
              </a:rPr>
              <a:t>បដិសេធជួល</a:t>
            </a:r>
            <a:r>
              <a:rPr lang="en-US" altLang="en-US" sz="1800" dirty="0" smtClean="0">
                <a:latin typeface="Khmer OS Content" panose="02000500000000020004" pitchFamily="2" charset="0"/>
                <a:cs typeface="Khmer OS Content" panose="02000500000000020004" pitchFamily="2" charset="0"/>
              </a:rPr>
              <a:t>, </a:t>
            </a:r>
            <a:r>
              <a:rPr lang="km-KH" altLang="en-US" sz="1800" dirty="0" smtClean="0">
                <a:latin typeface="Khmer OS Content" panose="02000500000000020004" pitchFamily="2" charset="0"/>
                <a:cs typeface="Khmer OS Content" panose="02000500000000020004" pitchFamily="2" charset="0"/>
              </a:rPr>
              <a:t>លក់</a:t>
            </a:r>
            <a:r>
              <a:rPr lang="en-US" altLang="en-US" sz="1800" dirty="0" smtClean="0">
                <a:latin typeface="Khmer OS Content" panose="02000500000000020004" pitchFamily="2" charset="0"/>
                <a:cs typeface="Khmer OS Content" panose="02000500000000020004" pitchFamily="2" charset="0"/>
              </a:rPr>
              <a:t>, </a:t>
            </a:r>
            <a:r>
              <a:rPr lang="km-KH" altLang="en-US" sz="1800" dirty="0" smtClean="0">
                <a:latin typeface="Khmer OS Content" panose="02000500000000020004" pitchFamily="2" charset="0"/>
                <a:cs typeface="Khmer OS Content" panose="02000500000000020004" pitchFamily="2" charset="0"/>
              </a:rPr>
              <a:t>ចរចារសម្រាប់លំនៅដ្ឋាន</a:t>
            </a:r>
          </a:p>
          <a:p>
            <a:pPr eaLnBrk="1" hangingPunct="1">
              <a:lnSpc>
                <a:spcPct val="170000"/>
              </a:lnSpc>
              <a:defRPr/>
            </a:pPr>
            <a:r>
              <a:rPr lang="km-KH" altLang="en-US" sz="1800" dirty="0" smtClean="0">
                <a:latin typeface="Khmer OS Content" panose="02000500000000020004" pitchFamily="2" charset="0"/>
                <a:cs typeface="Khmer OS Content" panose="02000500000000020004" pitchFamily="2" charset="0"/>
              </a:rPr>
              <a:t>ធ្វើឱ្យលំនៅដ្ឋានដែលមិនអាចប្រព្រឹត្តទៅបាន ឬបដិសេធចំពោះកន្លែងស្នាក់នៅ</a:t>
            </a:r>
          </a:p>
          <a:p>
            <a:pPr eaLnBrk="1" hangingPunct="1">
              <a:lnSpc>
                <a:spcPct val="170000"/>
              </a:lnSpc>
              <a:defRPr/>
            </a:pPr>
            <a:r>
              <a:rPr lang="km-KH" altLang="en-US" sz="1800" dirty="0" smtClean="0">
                <a:latin typeface="Khmer OS Content" panose="02000500000000020004" pitchFamily="2" charset="0"/>
                <a:cs typeface="Khmer OS Content" panose="02000500000000020004" pitchFamily="2" charset="0"/>
              </a:rPr>
              <a:t>​​​កំណត់ពេល</a:t>
            </a:r>
            <a:r>
              <a:rPr lang="en-US" altLang="en-US" sz="1800" dirty="0" smtClean="0">
                <a:latin typeface="Khmer OS Content" panose="02000500000000020004" pitchFamily="2" charset="0"/>
                <a:cs typeface="Khmer OS Content" panose="02000500000000020004" pitchFamily="2" charset="0"/>
              </a:rPr>
              <a:t>, </a:t>
            </a:r>
            <a:r>
              <a:rPr lang="km-KH" altLang="en-US" sz="1800" dirty="0" smtClean="0">
                <a:latin typeface="Khmer OS Content" panose="02000500000000020004" pitchFamily="2" charset="0"/>
                <a:cs typeface="Khmer OS Content" panose="02000500000000020004" pitchFamily="2" charset="0"/>
              </a:rPr>
              <a:t>លក្ខខណ្ឌ ឬឯកសិទ្ធិខុសៗគ្នាសម្រាប់ការលក់ ឬការជួល</a:t>
            </a:r>
          </a:p>
          <a:p>
            <a:pPr eaLnBrk="1" hangingPunct="1">
              <a:lnSpc>
                <a:spcPct val="170000"/>
              </a:lnSpc>
              <a:defRPr/>
            </a:pPr>
            <a:r>
              <a:rPr lang="km-KH" altLang="en-US" sz="1800" dirty="0" smtClean="0">
                <a:latin typeface="Khmer OS Content" panose="02000500000000020004" pitchFamily="2" charset="0"/>
                <a:cs typeface="Khmer OS Content" panose="02000500000000020004" pitchFamily="2" charset="0"/>
              </a:rPr>
              <a:t>ផ្តល់ជូនសេវាកម្មផ្ទះសម្បែង ឬអគារស្នាក់នៅខុសៗគ្នា</a:t>
            </a:r>
          </a:p>
          <a:p>
            <a:pPr eaLnBrk="1" hangingPunct="1">
              <a:lnSpc>
                <a:spcPct val="170000"/>
              </a:lnSpc>
              <a:defRPr/>
            </a:pPr>
            <a:r>
              <a:rPr lang="km-KH" altLang="en-US" sz="1800" dirty="0" smtClean="0">
                <a:latin typeface="Khmer OS Content" panose="02000500000000020004" pitchFamily="2" charset="0"/>
                <a:cs typeface="Khmer OS Content" panose="02000500000000020004" pitchFamily="2" charset="0"/>
              </a:rPr>
              <a:t>បដិសេធក្លែងបន្លំថា លំនៅដ្ឋានអាចប្រព្រឹត្តទៅបានសម្រាប់ការត្រួតពិនិត្យ ការលក់ ឬការជួល</a:t>
            </a:r>
          </a:p>
          <a:p>
            <a:pPr eaLnBrk="1" hangingPunct="1">
              <a:lnSpc>
                <a:spcPct val="170000"/>
              </a:lnSpc>
              <a:defRPr/>
            </a:pPr>
            <a:r>
              <a:rPr lang="km-KH" altLang="en-US" sz="1800" dirty="0" smtClean="0">
                <a:latin typeface="Khmer OS Content" panose="02000500000000020004" pitchFamily="2" charset="0"/>
                <a:cs typeface="Khmer OS Content" panose="02000500000000020004" pitchFamily="2" charset="0"/>
              </a:rPr>
              <a:t>ដើម្បីធ្វើ ព្រីន ឬបោះពុម្ពសេចក្តីជូនដំណឹង របាយការណ៍ ឬការផ្សាយពាណិជ្ជកម្មណាមួយ ដែលបង្ហាញកាករចូលចិត្ត ឬការកំណត់លក្ខខណ្ឌ ដោយផ្អែកលើក្រុមដែលត្រូវការពារ</a:t>
            </a:r>
          </a:p>
          <a:p>
            <a:pPr eaLnBrk="1" hangingPunct="1">
              <a:lnSpc>
                <a:spcPct val="170000"/>
              </a:lnSpc>
              <a:defRPr/>
            </a:pPr>
            <a:r>
              <a:rPr lang="km-KH" altLang="en-US" sz="1800" dirty="0" smtClean="0">
                <a:latin typeface="Khmer OS Content" panose="02000500000000020004" pitchFamily="2" charset="0"/>
                <a:cs typeface="Khmer OS Content" panose="02000500000000020004" pitchFamily="2" charset="0"/>
              </a:rPr>
              <a:t>បង្ខិតបង្ខំ</a:t>
            </a:r>
            <a:r>
              <a:rPr lang="en-US" altLang="en-US" sz="1800" dirty="0" smtClean="0">
                <a:latin typeface="Khmer OS Content" panose="02000500000000020004" pitchFamily="2" charset="0"/>
                <a:cs typeface="Khmer OS Content" panose="02000500000000020004" pitchFamily="2" charset="0"/>
              </a:rPr>
              <a:t>, </a:t>
            </a:r>
            <a:r>
              <a:rPr lang="km-KH" altLang="en-US" sz="1800" dirty="0" smtClean="0">
                <a:latin typeface="Khmer OS Content" panose="02000500000000020004" pitchFamily="2" charset="0"/>
                <a:cs typeface="Khmer OS Content" panose="02000500000000020004" pitchFamily="2" charset="0"/>
              </a:rPr>
              <a:t>បំភ័យ</a:t>
            </a:r>
            <a:r>
              <a:rPr lang="en-US" altLang="en-US" sz="1800" dirty="0" smtClean="0">
                <a:latin typeface="Khmer OS Content" panose="02000500000000020004" pitchFamily="2" charset="0"/>
                <a:cs typeface="Khmer OS Content" panose="02000500000000020004" pitchFamily="2" charset="0"/>
              </a:rPr>
              <a:t>, </a:t>
            </a:r>
            <a:r>
              <a:rPr lang="km-KH" altLang="en-US" sz="1800" dirty="0" smtClean="0">
                <a:latin typeface="Khmer OS Content" panose="02000500000000020004" pitchFamily="2" charset="0"/>
                <a:cs typeface="Khmer OS Content" panose="02000500000000020004" pitchFamily="2" charset="0"/>
              </a:rPr>
              <a:t>គំរាមកំហែង ឬជ្រៀតជ្រែកជាមួយអ្នកណាម្នាក់ ដែលអនុវត្តសិទ្ធិលំនៅដ្ឋានដែលត្រឹមត្រូវ ឬដែលជួយអ្នកផ្សេងៗទៀត ដែលអនុវត្តសិទ្ធិទាំងនោះ</a:t>
            </a:r>
            <a:r>
              <a:rPr sz="600" dirty="0">
                <a:latin typeface="Khmer OS Content" panose="02000500000000020004" pitchFamily="2" charset="0"/>
                <a:cs typeface="Khmer OS Content" panose="02000500000000020004" pitchFamily="2" charset="0"/>
              </a:rPr>
              <a:t/>
            </a:r>
            <a:br>
              <a:rPr sz="600" dirty="0">
                <a:latin typeface="Khmer OS Content" panose="02000500000000020004" pitchFamily="2" charset="0"/>
                <a:cs typeface="Khmer OS Content" panose="02000500000000020004" pitchFamily="2" charset="0"/>
              </a:rPr>
            </a:br>
            <a:endParaRPr lang="km-KH" altLang="en-US" sz="600" dirty="0" smtClean="0">
              <a:latin typeface="Khmer OS Content" panose="02000500000000020004" pitchFamily="2" charset="0"/>
              <a:ea typeface="ＭＳ Ｐゴシック" pitchFamily="34" charset="-128"/>
              <a:cs typeface="Khmer OS Content" panose="02000500000000020004" pitchFamily="2" charset="0"/>
            </a:endParaRPr>
          </a:p>
          <a:p>
            <a:pPr eaLnBrk="1" hangingPunct="1">
              <a:lnSpc>
                <a:spcPct val="170000"/>
              </a:lnSpc>
              <a:buFont typeface="Wingdings" pitchFamily="2" charset="2"/>
              <a:buNone/>
              <a:defRPr/>
            </a:pPr>
            <a:r>
              <a:rPr sz="600" dirty="0">
                <a:latin typeface="Khmer OS Content" panose="02000500000000020004" pitchFamily="2" charset="0"/>
                <a:cs typeface="Khmer OS Content" panose="02000500000000020004" pitchFamily="2" charset="0"/>
              </a:rPr>
              <a:t/>
            </a:r>
            <a:br>
              <a:rPr sz="600" dirty="0">
                <a:latin typeface="Khmer OS Content" panose="02000500000000020004" pitchFamily="2" charset="0"/>
                <a:cs typeface="Khmer OS Content" panose="02000500000000020004" pitchFamily="2" charset="0"/>
              </a:rPr>
            </a:br>
            <a:r>
              <a:rPr sz="700" dirty="0"/>
              <a:t/>
            </a:r>
            <a:br>
              <a:rPr sz="700" dirty="0"/>
            </a:br>
            <a:endParaRPr lang="km-KH" altLang="en-US" sz="400" dirty="0" smtClean="0">
              <a:ea typeface="ＭＳ Ｐゴシック" pitchFamily="34" charset="-128"/>
            </a:endParaRPr>
          </a:p>
        </p:txBody>
      </p:sp>
    </p:spTree>
    <p:extLst>
      <p:ext uri="{BB962C8B-B14F-4D97-AF65-F5344CB8AC3E}">
        <p14:creationId xmlns:p14="http://schemas.microsoft.com/office/powerpoint/2010/main" val="279650760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a:bodyPr>
          <a:lstStyle/>
          <a:p>
            <a:pPr algn="ctr" eaLnBrk="1" hangingPunct="1">
              <a:lnSpc>
                <a:spcPct val="150000"/>
              </a:lnSpc>
              <a:defRPr/>
            </a:pPr>
            <a:r>
              <a:rPr lang="km-KH" sz="1800" b="1" u="sng" dirty="0">
                <a:latin typeface="Khmer OS Content" panose="02000500000000020004" pitchFamily="2" charset="0"/>
                <a:cs typeface="Khmer OS Content" panose="02000500000000020004" pitchFamily="2" charset="0"/>
              </a:rPr>
              <a:t>ក្រមដែលហាមប្រាម </a:t>
            </a:r>
            <a:r>
              <a:rPr lang="en-US" sz="1800" b="1" u="sng" dirty="0">
                <a:latin typeface="Khmer OS Content" panose="02000500000000020004" pitchFamily="2" charset="0"/>
                <a:cs typeface="Khmer OS Content" panose="02000500000000020004" pitchFamily="2" charset="0"/>
              </a:rPr>
              <a:t>(</a:t>
            </a:r>
            <a:r>
              <a:rPr lang="km-KH" sz="1800" b="1" u="sng" dirty="0">
                <a:latin typeface="Khmer OS Content" panose="02000500000000020004" pitchFamily="2" charset="0"/>
                <a:cs typeface="Khmer OS Content" panose="02000500000000020004" pitchFamily="2" charset="0"/>
              </a:rPr>
              <a:t>បន្ត</a:t>
            </a:r>
            <a:r>
              <a:rPr lang="en-US" sz="1800" b="1" u="sng" dirty="0">
                <a:latin typeface="Khmer OS Content" panose="02000500000000020004" pitchFamily="2" charset="0"/>
                <a:cs typeface="Khmer OS Content" panose="02000500000000020004" pitchFamily="2" charset="0"/>
              </a:rPr>
              <a:t>)</a:t>
            </a:r>
            <a:r>
              <a:rPr sz="1800" dirty="0" smtClean="0">
                <a:latin typeface="Khmer OS Content" panose="02000500000000020004" pitchFamily="2" charset="0"/>
                <a:cs typeface="Khmer OS Content" panose="02000500000000020004" pitchFamily="2" charset="0"/>
              </a:rPr>
              <a:t> </a:t>
            </a:r>
            <a:r>
              <a:rPr sz="1800" dirty="0">
                <a:latin typeface="Khmer OS Content" panose="02000500000000020004" pitchFamily="2" charset="0"/>
                <a:cs typeface="Khmer OS Content" panose="02000500000000020004" pitchFamily="2" charset="0"/>
              </a:rPr>
              <a:t/>
            </a:r>
            <a:br>
              <a:rPr sz="1800" dirty="0">
                <a:latin typeface="Khmer OS Content" panose="02000500000000020004" pitchFamily="2" charset="0"/>
                <a:cs typeface="Khmer OS Content" panose="02000500000000020004" pitchFamily="2" charset="0"/>
              </a:rPr>
            </a:br>
            <a:r>
              <a:rPr lang="km-KH" sz="1800" dirty="0" smtClean="0">
                <a:latin typeface="Khmer OS Content" panose="02000500000000020004" pitchFamily="2" charset="0"/>
                <a:cs typeface="Khmer OS Content" panose="02000500000000020004" pitchFamily="2" charset="0"/>
              </a:rPr>
              <a:t>ក្នុងការលក់ និងការជួលផ្ទះ ដោយសារក្រុមដែលត្រូវការពារ</a:t>
            </a:r>
            <a:endParaRPr lang="km-KH" sz="1800" dirty="0">
              <a:latin typeface="Khmer OS Content" panose="02000500000000020004" pitchFamily="2" charset="0"/>
              <a:cs typeface="Khmer OS Content" panose="02000500000000020004" pitchFamily="2" charset="0"/>
            </a:endParaRPr>
          </a:p>
        </p:txBody>
      </p:sp>
      <p:sp>
        <p:nvSpPr>
          <p:cNvPr id="8195" name="Rectangle 3"/>
          <p:cNvSpPr>
            <a:spLocks noGrp="1" noChangeArrowheads="1"/>
          </p:cNvSpPr>
          <p:nvPr>
            <p:ph type="body" idx="1"/>
          </p:nvPr>
        </p:nvSpPr>
        <p:spPr>
          <a:xfrm>
            <a:off x="457200" y="1524000"/>
            <a:ext cx="8229600" cy="4530725"/>
          </a:xfrm>
        </p:spPr>
        <p:txBody>
          <a:bodyPr>
            <a:normAutofit fontScale="92500"/>
          </a:bodyPr>
          <a:lstStyle/>
          <a:p>
            <a:pPr eaLnBrk="1" hangingPunct="1">
              <a:lnSpc>
                <a:spcPct val="150000"/>
              </a:lnSpc>
              <a:buFont typeface="Wingdings" panose="05000000000000000000" pitchFamily="2" charset="2"/>
              <a:buChar char="§"/>
              <a:defRPr/>
            </a:pPr>
            <a:r>
              <a:rPr lang="km-KH" sz="1600" dirty="0" smtClean="0">
                <a:latin typeface="Khmer OS Content" panose="02000500000000020004" pitchFamily="2" charset="0"/>
                <a:cs typeface="Khmer OS Content" panose="02000500000000020004" pitchFamily="2" charset="0"/>
              </a:rPr>
              <a:t>សម្រាប់ប្រាក់ចំណេញ</a:t>
            </a:r>
            <a:r>
              <a:rPr lang="en-US" sz="1600" dirty="0" smtClean="0">
                <a:latin typeface="Khmer OS Content" panose="02000500000000020004" pitchFamily="2" charset="0"/>
                <a:cs typeface="Khmer OS Content" panose="02000500000000020004" pitchFamily="2" charset="0"/>
              </a:rPr>
              <a:t>, </a:t>
            </a:r>
            <a:r>
              <a:rPr lang="km-KH" sz="1600" dirty="0" smtClean="0">
                <a:latin typeface="Khmer OS Content" panose="02000500000000020004" pitchFamily="2" charset="0"/>
                <a:cs typeface="Khmer OS Content" panose="02000500000000020004" pitchFamily="2" charset="0"/>
              </a:rPr>
              <a:t>បញ្ចុះបញ្ចូល ឬព្យាយាមបញ្ចុះបញ្ចូលម្ចាស់ផ្ទះដើម្បីលក់តាមរយៈការស្នើសុំថា ប្រជាពលរដ្ឋនៃជាតិសាសន៍ជាក់លាក់ជាដើម មានឬជិតរើផ្ទះសម្បែងទៅតំបន់ជិតខាង </a:t>
            </a:r>
            <a:r>
              <a:rPr lang="en-US" sz="1600" dirty="0" smtClean="0">
                <a:latin typeface="Khmer OS Content" panose="02000500000000020004" pitchFamily="2" charset="0"/>
                <a:cs typeface="Khmer OS Content" panose="02000500000000020004" pitchFamily="2" charset="0"/>
              </a:rPr>
              <a:t>(</a:t>
            </a:r>
            <a:r>
              <a:rPr lang="km-KH" sz="1600" dirty="0" smtClean="0">
                <a:latin typeface="Khmer OS Content" panose="02000500000000020004" pitchFamily="2" charset="0"/>
                <a:cs typeface="Khmer OS Content" panose="02000500000000020004" pitchFamily="2" charset="0"/>
              </a:rPr>
              <a:t>ផ្ទះប្លុកៗ</a:t>
            </a:r>
            <a:r>
              <a:rPr lang="en-US" sz="1600" dirty="0" smtClean="0">
                <a:latin typeface="Khmer OS Content" panose="02000500000000020004" pitchFamily="2" charset="0"/>
                <a:cs typeface="Khmer OS Content" panose="02000500000000020004" pitchFamily="2" charset="0"/>
              </a:rPr>
              <a:t>)</a:t>
            </a:r>
          </a:p>
          <a:p>
            <a:pPr marL="0" indent="0" eaLnBrk="1" hangingPunct="1">
              <a:lnSpc>
                <a:spcPct val="150000"/>
              </a:lnSpc>
              <a:buFont typeface="Wingdings" pitchFamily="2" charset="2"/>
              <a:buNone/>
              <a:defRPr/>
            </a:pPr>
            <a:endParaRPr lang="km-KH" sz="500" dirty="0" smtClean="0">
              <a:latin typeface="Khmer OS Content" panose="02000500000000020004" pitchFamily="2" charset="0"/>
              <a:cs typeface="Khmer OS Content" panose="02000500000000020004" pitchFamily="2" charset="0"/>
            </a:endParaRPr>
          </a:p>
          <a:p>
            <a:pPr eaLnBrk="1" hangingPunct="1">
              <a:lnSpc>
                <a:spcPct val="150000"/>
              </a:lnSpc>
              <a:buFont typeface="Wingdings" panose="05000000000000000000" pitchFamily="2" charset="2"/>
              <a:buChar char="§"/>
              <a:defRPr/>
            </a:pPr>
            <a:r>
              <a:rPr lang="km-KH" sz="1600" dirty="0" smtClean="0">
                <a:latin typeface="Khmer OS Content" panose="02000500000000020004" pitchFamily="2" charset="0"/>
                <a:cs typeface="Khmer OS Content" panose="02000500000000020004" pitchFamily="2" charset="0"/>
              </a:rPr>
              <a:t>បដិសេធការចូលប្រើឬទទួល ឬសមាជិកភាព ឬការចូលរួមក្នុងអង្គភាព អគារ ឬសេវាកម្ម </a:t>
            </a:r>
            <a:r>
              <a:rPr lang="en-US" sz="1600" dirty="0" smtClean="0">
                <a:latin typeface="Khmer OS Content" panose="02000500000000020004" pitchFamily="2" charset="0"/>
                <a:cs typeface="Khmer OS Content" panose="02000500000000020004" pitchFamily="2" charset="0"/>
              </a:rPr>
              <a:t>(</a:t>
            </a:r>
            <a:r>
              <a:rPr lang="km-KH" sz="1600" dirty="0" smtClean="0">
                <a:latin typeface="Khmer OS Content" panose="02000500000000020004" pitchFamily="2" charset="0"/>
                <a:cs typeface="Khmer OS Content" panose="02000500000000020004" pitchFamily="2" charset="0"/>
              </a:rPr>
              <a:t>ដូចជាសេវាកម្មដែលមានបញ្ជីឈ្មោះជាច្រើន</a:t>
            </a:r>
            <a:r>
              <a:rPr lang="en-US" sz="1600" dirty="0" smtClean="0">
                <a:latin typeface="Khmer OS Content" panose="02000500000000020004" pitchFamily="2" charset="0"/>
                <a:cs typeface="Khmer OS Content" panose="02000500000000020004" pitchFamily="2" charset="0"/>
              </a:rPr>
              <a:t>) </a:t>
            </a:r>
            <a:r>
              <a:rPr lang="km-KH" sz="1600" dirty="0" smtClean="0">
                <a:latin typeface="Khmer OS Content" panose="02000500000000020004" pitchFamily="2" charset="0"/>
                <a:cs typeface="Khmer OS Content" panose="02000500000000020004" pitchFamily="2" charset="0"/>
              </a:rPr>
              <a:t>ដែលទាក់ទងនឹងការលក់​ ឬការជួលកន្លែងស្នាក់នៅនានា ឬកំណត់ពេល</a:t>
            </a:r>
            <a:r>
              <a:rPr lang="en-US" sz="1600" dirty="0" smtClean="0">
                <a:latin typeface="Khmer OS Content" panose="02000500000000020004" pitchFamily="2" charset="0"/>
                <a:cs typeface="Khmer OS Content" panose="02000500000000020004" pitchFamily="2" charset="0"/>
              </a:rPr>
              <a:t>, </a:t>
            </a:r>
            <a:r>
              <a:rPr lang="km-KH" sz="1600" dirty="0" smtClean="0">
                <a:latin typeface="Khmer OS Content" panose="02000500000000020004" pitchFamily="2" charset="0"/>
                <a:cs typeface="Khmer OS Content" panose="02000500000000020004" pitchFamily="2" charset="0"/>
              </a:rPr>
              <a:t>លក្ខខណ្ឌ ដូចជាសមាជិកភាព ឬការចូលរួម</a:t>
            </a:r>
            <a:endParaRPr lang="km-KH" sz="1600" dirty="0">
              <a:latin typeface="Khmer OS Content" panose="02000500000000020004" pitchFamily="2" charset="0"/>
              <a:cs typeface="Khmer OS Content" panose="02000500000000020004" pitchFamily="2" charset="0"/>
            </a:endParaRPr>
          </a:p>
          <a:p>
            <a:pPr eaLnBrk="1" hangingPunct="1">
              <a:lnSpc>
                <a:spcPct val="150000"/>
              </a:lnSpc>
              <a:buFont typeface="Wingdings" charset="0"/>
              <a:buChar char="n"/>
              <a:defRPr/>
            </a:pPr>
            <a:endParaRPr lang="km-KH" sz="600" dirty="0" smtClean="0">
              <a:latin typeface="Khmer OS Content" panose="02000500000000020004" pitchFamily="2" charset="0"/>
              <a:cs typeface="Khmer OS Content" panose="02000500000000020004" pitchFamily="2" charset="0"/>
            </a:endParaRPr>
          </a:p>
          <a:p>
            <a:pPr eaLnBrk="1" hangingPunct="1">
              <a:lnSpc>
                <a:spcPct val="150000"/>
              </a:lnSpc>
              <a:buFont typeface="Wingdings" panose="05000000000000000000" pitchFamily="2" charset="2"/>
              <a:buChar char="§"/>
              <a:defRPr/>
            </a:pPr>
            <a:r>
              <a:rPr lang="km-KH" sz="1600" dirty="0" smtClean="0">
                <a:latin typeface="Khmer OS Content" panose="02000500000000020004" pitchFamily="2" charset="0"/>
                <a:cs typeface="Khmer OS Content" panose="02000500000000020004" pitchFamily="2" charset="0"/>
              </a:rPr>
              <a:t>ការបដិសេធ៖ អ្នកឱ្យខ្ចីប្រាក់បដិសេធការអនុវត្តន៍ខ្ចីប្រាក់ដោយមានយកអ្វីទៅកក់ដោយមិនត្រឹមត្រូវសម្រាប់ផ្ទះសម្បែងនៅតំបន់ជិតខាងដែលមានភាគរយនៃអ្នករស់នៅមានចំនួនតិច </a:t>
            </a:r>
          </a:p>
          <a:p>
            <a:pPr eaLnBrk="1" hangingPunct="1">
              <a:lnSpc>
                <a:spcPct val="150000"/>
              </a:lnSpc>
              <a:buFont typeface="Wingdings" charset="0"/>
              <a:buChar char="n"/>
              <a:defRPr/>
            </a:pPr>
            <a:endParaRPr lang="km-KH" sz="600" dirty="0" smtClean="0">
              <a:latin typeface="Khmer OS Content" panose="02000500000000020004" pitchFamily="2" charset="0"/>
              <a:cs typeface="Khmer OS Content" panose="02000500000000020004" pitchFamily="2" charset="0"/>
            </a:endParaRPr>
          </a:p>
          <a:p>
            <a:pPr eaLnBrk="1" hangingPunct="1">
              <a:lnSpc>
                <a:spcPct val="150000"/>
              </a:lnSpc>
              <a:buFont typeface="Wingdings" panose="05000000000000000000" pitchFamily="2" charset="2"/>
              <a:buChar char="§"/>
              <a:defRPr/>
            </a:pPr>
            <a:r>
              <a:rPr lang="km-KH" sz="1600" dirty="0" smtClean="0">
                <a:latin typeface="Khmer OS Content" panose="02000500000000020004" pitchFamily="2" charset="0"/>
                <a:cs typeface="Khmer OS Content" panose="02000500000000020004" pitchFamily="2" charset="0"/>
              </a:rPr>
              <a:t>ការ ដឹកនាំ៖ ការផ្តល់ឱវាទបុគ្គលនានាដើម្បីទិញផ្ទះនៅតំបន់ជិតខាងជាក់លាក់ ឬការខកខានដើម្បីបង្ហាញ ឬជូនដំណឹងអ្នកទិញផ្ទះដែលបំពេញតាមការការបញ្ជាក់ឱ្យច្បាស់របស់ពួកគេ ដោយសារតែក្រុមដែលត្រូវការពារ </a:t>
            </a:r>
          </a:p>
          <a:p>
            <a:pPr eaLnBrk="1" hangingPunct="1">
              <a:lnSpc>
                <a:spcPct val="80000"/>
              </a:lnSpc>
              <a:defRPr/>
            </a:pPr>
            <a:endParaRPr lang="km-KH" sz="1800" dirty="0" smtClean="0">
              <a:ea typeface="+mn-ea"/>
            </a:endParaRPr>
          </a:p>
        </p:txBody>
      </p:sp>
    </p:spTree>
    <p:extLst>
      <p:ext uri="{BB962C8B-B14F-4D97-AF65-F5344CB8AC3E}">
        <p14:creationId xmlns:p14="http://schemas.microsoft.com/office/powerpoint/2010/main" val="65155736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lnSpc>
                <a:spcPct val="150000"/>
              </a:lnSpc>
              <a:defRPr/>
            </a:pPr>
            <a:r>
              <a:rPr lang="km-KH" sz="1800" b="1" u="sng" dirty="0" smtClean="0">
                <a:latin typeface="Khmer OS Content" panose="02000500000000020004" pitchFamily="2" charset="0"/>
                <a:cs typeface="Khmer OS Content" panose="02000500000000020004" pitchFamily="2" charset="0"/>
              </a:rPr>
              <a:t>ច្បាប់ស្តីពីជាតិសំណនៅរដ្ឋម៉ាសាជូសេត </a:t>
            </a:r>
            <a:r>
              <a:rPr lang="en-US" sz="1800" b="1" u="sng" dirty="0" smtClean="0">
                <a:latin typeface="Khmer OS Content" panose="02000500000000020004" pitchFamily="2" charset="0"/>
                <a:cs typeface="Khmer OS Content" panose="02000500000000020004" pitchFamily="2" charset="0"/>
              </a:rPr>
              <a:t>(Massachusetts Lead Law)</a:t>
            </a:r>
            <a:endParaRPr lang="km-KH" sz="1800" b="1" u="sng" dirty="0">
              <a:latin typeface="Khmer OS Content" panose="02000500000000020004" pitchFamily="2" charset="0"/>
              <a:cs typeface="Khmer OS Content" panose="02000500000000020004" pitchFamily="2" charset="0"/>
            </a:endParaRPr>
          </a:p>
        </p:txBody>
      </p:sp>
      <p:sp>
        <p:nvSpPr>
          <p:cNvPr id="3" name="Content Placeholder 2"/>
          <p:cNvSpPr>
            <a:spLocks noGrp="1"/>
          </p:cNvSpPr>
          <p:nvPr>
            <p:ph idx="1"/>
          </p:nvPr>
        </p:nvSpPr>
        <p:spPr/>
        <p:txBody>
          <a:bodyPr>
            <a:normAutofit/>
          </a:bodyPr>
          <a:lstStyle/>
          <a:p>
            <a:pPr>
              <a:lnSpc>
                <a:spcPct val="150000"/>
              </a:lnSpc>
              <a:defRPr/>
            </a:pPr>
            <a:r>
              <a:rPr lang="km-KH" sz="1800" dirty="0" smtClean="0">
                <a:latin typeface="Khmer OS Content" panose="02000500000000020004" pitchFamily="2" charset="0"/>
                <a:cs typeface="Khmer OS Content" panose="02000500000000020004" pitchFamily="2" charset="0"/>
              </a:rPr>
              <a:t>កន្លែងស្នាក់នៅនានា ត្រូវបានធ្វើឱ្យមានសុវត្ថិភាពជាតិសំណ បើកូនមានអាយុក្រោម </a:t>
            </a:r>
            <a:r>
              <a:rPr sz="1800" dirty="0" smtClean="0">
                <a:latin typeface="Khmer OS Content" panose="02000500000000020004" pitchFamily="2" charset="0"/>
                <a:cs typeface="Khmer OS Content" panose="02000500000000020004" pitchFamily="2" charset="0"/>
              </a:rPr>
              <a:t>6 </a:t>
            </a:r>
            <a:r>
              <a:rPr lang="km-KH" sz="1800" dirty="0" smtClean="0">
                <a:latin typeface="Khmer OS Content" panose="02000500000000020004" pitchFamily="2" charset="0"/>
                <a:cs typeface="Khmer OS Content" panose="02000500000000020004" pitchFamily="2" charset="0"/>
              </a:rPr>
              <a:t>ឆ្នាំ ដែលរស់នៅ ឬនឹងរស់នៅទីនោះ</a:t>
            </a:r>
          </a:p>
          <a:p>
            <a:pPr>
              <a:lnSpc>
                <a:spcPct val="150000"/>
              </a:lnSpc>
              <a:defRPr/>
            </a:pPr>
            <a:r>
              <a:rPr lang="km-KH" sz="1800" dirty="0" smtClean="0">
                <a:latin typeface="Khmer OS Content" panose="02000500000000020004" pitchFamily="2" charset="0"/>
                <a:cs typeface="Khmer OS Content" panose="02000500000000020004" pitchFamily="2" charset="0"/>
              </a:rPr>
              <a:t>ក្រុមគ្រួសារមួយដែលមានកូនអាយុក្រោម </a:t>
            </a:r>
            <a:r>
              <a:rPr sz="1800" dirty="0" smtClean="0">
                <a:latin typeface="Khmer OS Content" panose="02000500000000020004" pitchFamily="2" charset="0"/>
                <a:cs typeface="Khmer OS Content" panose="02000500000000020004" pitchFamily="2" charset="0"/>
              </a:rPr>
              <a:t>6 </a:t>
            </a:r>
            <a:r>
              <a:rPr lang="km-KH" sz="1800" dirty="0" smtClean="0">
                <a:latin typeface="Khmer OS Content" panose="02000500000000020004" pitchFamily="2" charset="0"/>
                <a:cs typeface="Khmer OS Content" panose="02000500000000020004" pitchFamily="2" charset="0"/>
              </a:rPr>
              <a:t>ឆ្នាំ មិនអាចត្រូវបានបដិសេធចំពោះទ្រព្យសម្បត្តិជួល ឬត្រូវបណ្តេញចេញ ដោយសារតែការបង្ហាញថ្នាំលាបសម្លាប់មេរោគ</a:t>
            </a:r>
            <a:r>
              <a:rPr lang="en-US" sz="1800" dirty="0" smtClean="0">
                <a:latin typeface="Khmer OS Content" panose="02000500000000020004" pitchFamily="2" charset="0"/>
                <a:cs typeface="Khmer OS Content" panose="02000500000000020004" pitchFamily="2" charset="0"/>
              </a:rPr>
              <a:t>          </a:t>
            </a:r>
            <a:r>
              <a:rPr lang="km-KH" sz="1800" dirty="0" smtClean="0">
                <a:latin typeface="Khmer OS Content" panose="02000500000000020004" pitchFamily="2" charset="0"/>
                <a:cs typeface="Khmer OS Content" panose="02000500000000020004" pitchFamily="2" charset="0"/>
              </a:rPr>
              <a:t>មានជាតិសំណ</a:t>
            </a:r>
          </a:p>
          <a:p>
            <a:pPr>
              <a:lnSpc>
                <a:spcPct val="150000"/>
              </a:lnSpc>
              <a:defRPr/>
            </a:pPr>
            <a:r>
              <a:rPr lang="km-KH" sz="1800" dirty="0" smtClean="0">
                <a:latin typeface="Khmer OS Content" panose="02000500000000020004" pitchFamily="2" charset="0"/>
                <a:cs typeface="Khmer OS Content" panose="02000500000000020004" pitchFamily="2" charset="0"/>
              </a:rPr>
              <a:t>ធនធាននានាដែលអាចមាន ដើម្បីជួយធ្វើឱ្យមានសុវត្ថិភាពជាតិសំណនៅតាមផ្ទះរបស់អ្នក </a:t>
            </a:r>
            <a:r>
              <a:rPr sz="1800" dirty="0" smtClean="0">
                <a:latin typeface="Khmer OS Content" panose="02000500000000020004" pitchFamily="2" charset="0"/>
                <a:cs typeface="Khmer OS Content" panose="02000500000000020004" pitchFamily="2" charset="0"/>
              </a:rPr>
              <a:t>– </a:t>
            </a:r>
            <a:r>
              <a:rPr lang="km-KH" sz="1800" dirty="0" smtClean="0">
                <a:latin typeface="Khmer OS Content" panose="02000500000000020004" pitchFamily="2" charset="0"/>
                <a:cs typeface="Khmer OS Content" panose="02000500000000020004" pitchFamily="2" charset="0"/>
              </a:rPr>
              <a:t>​សម្រាប់ព័ត៌មានបន្ថែម សូមទាក់ទងសាលាក្រុងនៅមូលដ្ឋានរបស់អ្នក ឬកម្មវិធីការពារជាតិពុលពីសំណចំពោះកុមារភាព </a:t>
            </a:r>
            <a:r>
              <a:rPr sz="1800" dirty="0" smtClean="0">
                <a:latin typeface="Khmer OS Content" panose="02000500000000020004" pitchFamily="2" charset="0"/>
                <a:cs typeface="Khmer OS Content" panose="02000500000000020004" pitchFamily="2" charset="0"/>
              </a:rPr>
              <a:t>(MA Childhood Lead Poisoning Prevention Program) </a:t>
            </a:r>
            <a:endParaRPr lang="km-KH" sz="1800" dirty="0">
              <a:latin typeface="Khmer OS Content" panose="02000500000000020004" pitchFamily="2" charset="0"/>
              <a:cs typeface="Khmer OS Content" panose="02000500000000020004" pitchFamily="2" charset="0"/>
            </a:endParaRPr>
          </a:p>
        </p:txBody>
      </p:sp>
    </p:spTree>
    <p:extLst>
      <p:ext uri="{BB962C8B-B14F-4D97-AF65-F5344CB8AC3E}">
        <p14:creationId xmlns:p14="http://schemas.microsoft.com/office/powerpoint/2010/main" val="13199456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m-KH" sz="2000" u="sng" dirty="0" smtClean="0">
                <a:latin typeface="Khmer OS Content" panose="02000500000000020004" pitchFamily="2" charset="0"/>
                <a:cs typeface="Khmer OS Content" panose="02000500000000020004" pitchFamily="2" charset="0"/>
              </a:rPr>
              <a:t>ចម្លើយ៖ </a:t>
            </a:r>
            <a:r>
              <a:rPr lang="km-KH" sz="2000" i="1" u="sng" dirty="0" smtClean="0">
                <a:latin typeface="Khmer OS Content" panose="02000500000000020004" pitchFamily="2" charset="0"/>
                <a:cs typeface="Khmer OS Content" panose="02000500000000020004" pitchFamily="2" charset="0"/>
              </a:rPr>
              <a:t>ត្រឹមត្រូវ</a:t>
            </a:r>
            <a:endParaRPr lang="km-KH" sz="2000" u="sng" dirty="0">
              <a:latin typeface="Khmer OS Content" panose="02000500000000020004" pitchFamily="2" charset="0"/>
              <a:cs typeface="Khmer OS Content" panose="02000500000000020004" pitchFamily="2" charset="0"/>
            </a:endParaRPr>
          </a:p>
        </p:txBody>
      </p:sp>
      <p:sp>
        <p:nvSpPr>
          <p:cNvPr id="3" name="Content Placeholder 2"/>
          <p:cNvSpPr>
            <a:spLocks noGrp="1"/>
          </p:cNvSpPr>
          <p:nvPr>
            <p:ph idx="1"/>
          </p:nvPr>
        </p:nvSpPr>
        <p:spPr/>
        <p:txBody>
          <a:bodyPr>
            <a:normAutofit/>
          </a:bodyPr>
          <a:lstStyle/>
          <a:p>
            <a:pPr>
              <a:lnSpc>
                <a:spcPct val="150000"/>
              </a:lnSpc>
            </a:pPr>
            <a:r>
              <a:rPr lang="km-KH" sz="2000" dirty="0" smtClean="0">
                <a:latin typeface="Khmer OS Content" panose="02000500000000020004" pitchFamily="2" charset="0"/>
                <a:cs typeface="Khmer OS Content" panose="02000500000000020004" pitchFamily="2" charset="0"/>
              </a:rPr>
              <a:t>អ្នកផ្តល់សេវាកម្មលំនៅដ្ឋាន </a:t>
            </a:r>
            <a:r>
              <a:rPr sz="2000" dirty="0" smtClean="0">
                <a:latin typeface="Khmer OS Content" panose="02000500000000020004" pitchFamily="2" charset="0"/>
                <a:cs typeface="Khmer OS Content" panose="02000500000000020004" pitchFamily="2" charset="0"/>
              </a:rPr>
              <a:t>(</a:t>
            </a:r>
            <a:r>
              <a:rPr lang="km-KH" sz="2000" dirty="0" smtClean="0">
                <a:latin typeface="Khmer OS Content" panose="02000500000000020004" pitchFamily="2" charset="0"/>
                <a:cs typeface="Khmer OS Content" panose="02000500000000020004" pitchFamily="2" charset="0"/>
              </a:rPr>
              <a:t>ឧទាហរណ៍ ម្ចាស់ផ្ទះ</a:t>
            </a:r>
            <a:r>
              <a:rPr sz="2000" dirty="0" smtClean="0">
                <a:latin typeface="Khmer OS Content" panose="02000500000000020004" pitchFamily="2" charset="0"/>
                <a:cs typeface="Khmer OS Content" panose="02000500000000020004" pitchFamily="2" charset="0"/>
              </a:rPr>
              <a:t>, </a:t>
            </a:r>
            <a:r>
              <a:rPr lang="km-KH" sz="2000" dirty="0" smtClean="0">
                <a:latin typeface="Khmer OS Content" panose="02000500000000020004" pitchFamily="2" charset="0"/>
                <a:cs typeface="Khmer OS Content" panose="02000500000000020004" pitchFamily="2" charset="0"/>
              </a:rPr>
              <a:t>ក្រុមហ៊ុនគ្រប់គ្រង</a:t>
            </a:r>
            <a:r>
              <a:rPr lang="en-US" sz="2000" dirty="0" smtClean="0">
                <a:latin typeface="Khmer OS Content" panose="02000500000000020004" pitchFamily="2" charset="0"/>
                <a:cs typeface="Khmer OS Content" panose="02000500000000020004" pitchFamily="2" charset="0"/>
              </a:rPr>
              <a:t>         </a:t>
            </a:r>
            <a:r>
              <a:rPr lang="km-KH" sz="2000" dirty="0" smtClean="0">
                <a:latin typeface="Khmer OS Content" panose="02000500000000020004" pitchFamily="2" charset="0"/>
                <a:cs typeface="Khmer OS Content" panose="02000500000000020004" pitchFamily="2" charset="0"/>
              </a:rPr>
              <a:t>ទ្រព្យសម្បត្តិ្ត</a:t>
            </a:r>
            <a:r>
              <a:rPr sz="2000" dirty="0" smtClean="0">
                <a:latin typeface="Khmer OS Content" panose="02000500000000020004" pitchFamily="2" charset="0"/>
                <a:cs typeface="Khmer OS Content" panose="02000500000000020004" pitchFamily="2" charset="0"/>
              </a:rPr>
              <a:t>, </a:t>
            </a:r>
            <a:r>
              <a:rPr lang="km-KH" sz="2000" dirty="0" smtClean="0">
                <a:latin typeface="Khmer OS Content" panose="02000500000000020004" pitchFamily="2" charset="0"/>
                <a:cs typeface="Khmer OS Content" panose="02000500000000020004" pitchFamily="2" charset="0"/>
              </a:rPr>
              <a:t>ទីភ្នាក់ងារអចលនវត្ថុ</a:t>
            </a:r>
            <a:r>
              <a:rPr sz="2000" dirty="0" smtClean="0">
                <a:latin typeface="Khmer OS Content" panose="02000500000000020004" pitchFamily="2" charset="0"/>
                <a:cs typeface="Khmer OS Content" panose="02000500000000020004" pitchFamily="2" charset="0"/>
              </a:rPr>
              <a:t>) </a:t>
            </a:r>
            <a:r>
              <a:rPr lang="km-KH" sz="2000" dirty="0" smtClean="0">
                <a:latin typeface="Khmer OS Content" panose="02000500000000020004" pitchFamily="2" charset="0"/>
                <a:cs typeface="Khmer OS Content" panose="02000500000000020004" pitchFamily="2" charset="0"/>
              </a:rPr>
              <a:t>មិនអាចប្រព្រឹត្តអំពើរើសអើងចំពោះ</a:t>
            </a:r>
            <a:r>
              <a:rPr lang="en-US" sz="2000" dirty="0" smtClean="0">
                <a:latin typeface="Khmer OS Content" panose="02000500000000020004" pitchFamily="2" charset="0"/>
                <a:cs typeface="Khmer OS Content" panose="02000500000000020004" pitchFamily="2" charset="0"/>
              </a:rPr>
              <a:t>         </a:t>
            </a:r>
            <a:r>
              <a:rPr lang="km-KH" sz="2000" dirty="0" smtClean="0">
                <a:latin typeface="Khmer OS Content" panose="02000500000000020004" pitchFamily="2" charset="0"/>
                <a:cs typeface="Khmer OS Content" panose="02000500000000020004" pitchFamily="2" charset="0"/>
              </a:rPr>
              <a:t>អ្នកណាម្នាក់ ដោយផ្អែកលើសមាជិកភាពក្នុងក្រុមដែលត្រូវការពារឡើយ។ </a:t>
            </a:r>
          </a:p>
          <a:p>
            <a:pPr marL="0" indent="0">
              <a:lnSpc>
                <a:spcPct val="150000"/>
              </a:lnSpc>
              <a:buNone/>
            </a:pPr>
            <a:endParaRPr lang="km-KH" sz="2000" dirty="0">
              <a:latin typeface="Khmer OS Content" panose="02000500000000020004" pitchFamily="2" charset="0"/>
              <a:cs typeface="Khmer OS Content" panose="02000500000000020004" pitchFamily="2" charset="0"/>
            </a:endParaRPr>
          </a:p>
          <a:p>
            <a:pPr>
              <a:lnSpc>
                <a:spcPct val="150000"/>
              </a:lnSpc>
            </a:pPr>
            <a:r>
              <a:rPr lang="km-KH" sz="2000" dirty="0" smtClean="0">
                <a:latin typeface="Khmer OS Content" panose="02000500000000020004" pitchFamily="2" charset="0"/>
                <a:cs typeface="Khmer OS Content" panose="02000500000000020004" pitchFamily="2" charset="0"/>
              </a:rPr>
              <a:t>ក្រុមដែលការពារ ​ត្រូវបានកំណត់ដោយច្បាប់។</a:t>
            </a:r>
          </a:p>
          <a:p>
            <a:pPr marL="0" indent="0">
              <a:lnSpc>
                <a:spcPct val="150000"/>
              </a:lnSpc>
              <a:buNone/>
            </a:pPr>
            <a:endParaRPr lang="km-KH" sz="2000" dirty="0">
              <a:latin typeface="Khmer OS Content" panose="02000500000000020004" pitchFamily="2" charset="0"/>
              <a:cs typeface="Khmer OS Content" panose="02000500000000020004" pitchFamily="2" charset="0"/>
            </a:endParaRPr>
          </a:p>
          <a:p>
            <a:pPr>
              <a:lnSpc>
                <a:spcPct val="150000"/>
              </a:lnSpc>
            </a:pPr>
            <a:r>
              <a:rPr lang="km-KH" sz="2000" dirty="0" smtClean="0">
                <a:latin typeface="Khmer OS Content" panose="02000500000000020004" pitchFamily="2" charset="0"/>
                <a:cs typeface="Khmer OS Content" panose="02000500000000020004" pitchFamily="2" charset="0"/>
              </a:rPr>
              <a:t>សិស្ស </a:t>
            </a:r>
            <a:r>
              <a:rPr lang="km-KH" sz="2000" i="1" dirty="0" smtClean="0">
                <a:latin typeface="Khmer OS Content" panose="02000500000000020004" pitchFamily="2" charset="0"/>
                <a:cs typeface="Khmer OS Content" panose="02000500000000020004" pitchFamily="2" charset="0"/>
              </a:rPr>
              <a:t>មិនមែន</a:t>
            </a:r>
            <a:r>
              <a:rPr lang="km-KH" sz="2000" dirty="0" smtClean="0">
                <a:latin typeface="Khmer OS Content" panose="02000500000000020004" pitchFamily="2" charset="0"/>
                <a:cs typeface="Khmer OS Content" panose="02000500000000020004" pitchFamily="2" charset="0"/>
              </a:rPr>
              <a:t> ជាក្រុមដែលត្រូវការពារឡើយ។</a:t>
            </a:r>
            <a:endParaRPr lang="km-KH" sz="2000" dirty="0">
              <a:latin typeface="Khmer OS Content" panose="02000500000000020004" pitchFamily="2" charset="0"/>
              <a:cs typeface="Khmer OS Content" panose="02000500000000020004" pitchFamily="2" charset="0"/>
            </a:endParaRPr>
          </a:p>
        </p:txBody>
      </p:sp>
    </p:spTree>
    <p:extLst>
      <p:ext uri="{BB962C8B-B14F-4D97-AF65-F5344CB8AC3E}">
        <p14:creationId xmlns:p14="http://schemas.microsoft.com/office/powerpoint/2010/main" val="19482690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nSpc>
                <a:spcPct val="150000"/>
              </a:lnSpc>
            </a:pPr>
            <a:r>
              <a:rPr lang="km-KH" sz="1800" dirty="0" smtClean="0">
                <a:latin typeface="Khmer OS Content" panose="02000500000000020004" pitchFamily="2" charset="0"/>
                <a:cs typeface="Khmer OS Content" panose="02000500000000020004" pitchFamily="2" charset="0"/>
              </a:rPr>
              <a:t>លិខិតបញ្ជាក់លំនៅដ្ឋាន</a:t>
            </a:r>
            <a:endParaRPr lang="km-KH" sz="1800" dirty="0">
              <a:latin typeface="Khmer OS Content" panose="02000500000000020004" pitchFamily="2" charset="0"/>
              <a:cs typeface="Khmer OS Content" panose="02000500000000020004" pitchFamily="2" charset="0"/>
            </a:endParaRPr>
          </a:p>
        </p:txBody>
      </p:sp>
      <p:sp>
        <p:nvSpPr>
          <p:cNvPr id="3" name="Content Placeholder 2"/>
          <p:cNvSpPr>
            <a:spLocks noGrp="1"/>
          </p:cNvSpPr>
          <p:nvPr>
            <p:ph idx="1"/>
          </p:nvPr>
        </p:nvSpPr>
        <p:spPr/>
        <p:txBody>
          <a:bodyPr>
            <a:normAutofit/>
          </a:bodyPr>
          <a:lstStyle/>
          <a:p>
            <a:pPr>
              <a:lnSpc>
                <a:spcPct val="150000"/>
              </a:lnSpc>
            </a:pPr>
            <a:r>
              <a:rPr lang="km-KH" sz="1800" dirty="0" smtClean="0">
                <a:latin typeface="Khmer OS Content" panose="02000500000000020004" pitchFamily="2" charset="0"/>
                <a:cs typeface="Khmer OS Content" panose="02000500000000020004" pitchFamily="2" charset="0"/>
              </a:rPr>
              <a:t>វាជាអំពើខុសច្បាប់ចំពោះការបដិសេធជួលផ្ទះឱ្យបុគ្គលម្នាក់ ដោយសារគាត់ឬនាងស្ថិតក្នុងផ្នែក </a:t>
            </a:r>
            <a:r>
              <a:rPr sz="1800" dirty="0" smtClean="0">
                <a:latin typeface="Khmer OS Content" panose="02000500000000020004" pitchFamily="2" charset="0"/>
                <a:cs typeface="Khmer OS Content" panose="02000500000000020004" pitchFamily="2" charset="0"/>
              </a:rPr>
              <a:t>8 </a:t>
            </a:r>
            <a:r>
              <a:rPr lang="km-KH" sz="1800" dirty="0" smtClean="0">
                <a:latin typeface="Khmer OS Content" panose="02000500000000020004" pitchFamily="2" charset="0"/>
                <a:cs typeface="Khmer OS Content" panose="02000500000000020004" pitchFamily="2" charset="0"/>
              </a:rPr>
              <a:t>ជាអ្នកទទួល ឬអ្នកទទួលជំនួយសហព័ន្ធ រដ្ឋ ឬជំនួយរដ្ឋនៅមូលដ្ឋាន។</a:t>
            </a:r>
          </a:p>
          <a:p>
            <a:pPr>
              <a:lnSpc>
                <a:spcPct val="150000"/>
              </a:lnSpc>
            </a:pPr>
            <a:r>
              <a:rPr lang="km-KH" sz="1800" dirty="0" smtClean="0">
                <a:latin typeface="Khmer OS Content" panose="02000500000000020004" pitchFamily="2" charset="0"/>
                <a:cs typeface="Khmer OS Content" panose="02000500000000020004" pitchFamily="2" charset="0"/>
              </a:rPr>
              <a:t>វាជាអំពើខុសច្បាប់សម្រាប់ម្ចាស់ផ្ទះចំពោះការបដិសេធទទួលយកលិខិតបញ្ជាក់ពីអាជ្ញាធមរលំនៅដ្ឋានជាក់លាក់។</a:t>
            </a:r>
          </a:p>
          <a:p>
            <a:pPr>
              <a:lnSpc>
                <a:spcPct val="150000"/>
              </a:lnSpc>
            </a:pPr>
            <a:r>
              <a:rPr lang="km-KH" sz="1800" dirty="0" smtClean="0">
                <a:latin typeface="Khmer OS Content" panose="02000500000000020004" pitchFamily="2" charset="0"/>
                <a:cs typeface="Khmer OS Content" panose="02000500000000020004" pitchFamily="2" charset="0"/>
              </a:rPr>
              <a:t>វាជាអំពើខុសច្បាប់ចំពោះការផ្តល់ឱវាទនៅក្នុងផ្នែក </a:t>
            </a:r>
            <a:r>
              <a:rPr sz="1800" dirty="0" smtClean="0">
                <a:latin typeface="Khmer OS Content" panose="02000500000000020004" pitchFamily="2" charset="0"/>
                <a:cs typeface="Khmer OS Content" panose="02000500000000020004" pitchFamily="2" charset="0"/>
              </a:rPr>
              <a:t>8 </a:t>
            </a:r>
            <a:r>
              <a:rPr lang="km-KH" sz="1800" dirty="0" smtClean="0">
                <a:latin typeface="Khmer OS Content" panose="02000500000000020004" pitchFamily="2" charset="0"/>
                <a:cs typeface="Khmer OS Content" panose="02000500000000020004" pitchFamily="2" charset="0"/>
              </a:rPr>
              <a:t>នោះ </a:t>
            </a:r>
            <a:r>
              <a:rPr sz="1800" dirty="0" smtClean="0">
                <a:latin typeface="Khmer OS Content" panose="02000500000000020004" pitchFamily="2" charset="0"/>
                <a:cs typeface="Khmer OS Content" panose="02000500000000020004" pitchFamily="2" charset="0"/>
              </a:rPr>
              <a:t>(</a:t>
            </a:r>
            <a:r>
              <a:rPr lang="km-KH" sz="1800" dirty="0" smtClean="0">
                <a:latin typeface="Khmer OS Content" panose="02000500000000020004" pitchFamily="2" charset="0"/>
                <a:cs typeface="Khmer OS Content" panose="02000500000000020004" pitchFamily="2" charset="0"/>
              </a:rPr>
              <a:t>ឬលិខិតបញ្ជាក់ផ្សេងទៀត</a:t>
            </a:r>
            <a:r>
              <a:rPr sz="1800" dirty="0" smtClean="0">
                <a:latin typeface="Khmer OS Content" panose="02000500000000020004" pitchFamily="2" charset="0"/>
                <a:cs typeface="Khmer OS Content" panose="02000500000000020004" pitchFamily="2" charset="0"/>
              </a:rPr>
              <a:t>) </a:t>
            </a:r>
            <a:r>
              <a:rPr lang="km-KH" sz="1800" dirty="0" smtClean="0">
                <a:latin typeface="Khmer OS Content" panose="02000500000000020004" pitchFamily="2" charset="0"/>
                <a:cs typeface="Khmer OS Content" panose="02000500000000020004" pitchFamily="2" charset="0"/>
              </a:rPr>
              <a:t>នឹងមិនត្រូវទទួលយក។ </a:t>
            </a:r>
            <a:endParaRPr lang="km-KH" sz="1800" dirty="0">
              <a:latin typeface="Khmer OS Content" panose="02000500000000020004" pitchFamily="2" charset="0"/>
              <a:cs typeface="Khmer OS Content" panose="02000500000000020004" pitchFamily="2" charset="0"/>
            </a:endParaRPr>
          </a:p>
        </p:txBody>
      </p:sp>
    </p:spTree>
    <p:extLst>
      <p:ext uri="{BB962C8B-B14F-4D97-AF65-F5344CB8AC3E}">
        <p14:creationId xmlns:p14="http://schemas.microsoft.com/office/powerpoint/2010/main" val="294319804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r>
              <a:rPr lang="km-KH" sz="2400" dirty="0" smtClean="0">
                <a:latin typeface="Khmer OS Content" panose="02000500000000020004" pitchFamily="2" charset="0"/>
                <a:cs typeface="Khmer OS Content" panose="02000500000000020004" pitchFamily="2" charset="0"/>
              </a:rPr>
              <a:t>មានសំណួរ</a:t>
            </a:r>
            <a:r>
              <a:rPr lang="en-US" sz="2400" dirty="0" smtClean="0">
                <a:latin typeface="Khmer OS Content" panose="02000500000000020004" pitchFamily="2" charset="0"/>
                <a:cs typeface="Khmer OS Content" panose="02000500000000020004" pitchFamily="2" charset="0"/>
              </a:rPr>
              <a:t>?</a:t>
            </a:r>
          </a:p>
          <a:p>
            <a:pPr marL="0" indent="0">
              <a:buNone/>
            </a:pPr>
            <a:endParaRPr lang="km-KH" dirty="0"/>
          </a:p>
        </p:txBody>
      </p:sp>
      <p:pic>
        <p:nvPicPr>
          <p:cNvPr id="1741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7400" y="1621971"/>
            <a:ext cx="2143125" cy="2143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8836750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0"/>
            <a:ext cx="8229600" cy="762000"/>
          </a:xfrm>
        </p:spPr>
        <p:txBody>
          <a:bodyPr/>
          <a:lstStyle/>
          <a:p>
            <a:pPr algn="ctr" eaLnBrk="1" hangingPunct="1">
              <a:defRPr/>
            </a:pPr>
            <a:r>
              <a:rPr lang="km-KH" sz="3000" b="1" u="sng" dirty="0"/>
              <a:t>បើអ្នកគិតថា អ្នកមានបញ្ហាប្រឈមនឹងការប្រព្រឹត្តអំពើរើសអើង</a:t>
            </a:r>
          </a:p>
        </p:txBody>
      </p:sp>
      <p:sp>
        <p:nvSpPr>
          <p:cNvPr id="17411" name="Rectangle 3"/>
          <p:cNvSpPr>
            <a:spLocks noGrp="1" noChangeArrowheads="1"/>
          </p:cNvSpPr>
          <p:nvPr>
            <p:ph type="body" sz="half" idx="1"/>
          </p:nvPr>
        </p:nvSpPr>
        <p:spPr>
          <a:xfrm>
            <a:off x="457200" y="914400"/>
            <a:ext cx="4038600" cy="5064125"/>
          </a:xfrm>
        </p:spPr>
        <p:txBody>
          <a:bodyPr>
            <a:normAutofit/>
          </a:bodyPr>
          <a:lstStyle/>
          <a:p>
            <a:pPr eaLnBrk="1" hangingPunct="1">
              <a:lnSpc>
                <a:spcPct val="80000"/>
              </a:lnSpc>
              <a:buFont typeface="Wingdings" charset="0"/>
              <a:buNone/>
              <a:defRPr/>
            </a:pPr>
            <a:r>
              <a:rPr lang="en-US" sz="1400" b="1" dirty="0">
                <a:latin typeface="Khmer OS Content" panose="02000500000000020004" pitchFamily="2" charset="0"/>
                <a:cs typeface="Khmer OS Content" panose="02000500000000020004" pitchFamily="2" charset="0"/>
              </a:rPr>
              <a:t>Boston Fair Housing Commission</a:t>
            </a:r>
          </a:p>
          <a:p>
            <a:pPr eaLnBrk="1" hangingPunct="1">
              <a:lnSpc>
                <a:spcPct val="80000"/>
              </a:lnSpc>
              <a:buFont typeface="Wingdings" charset="0"/>
              <a:buNone/>
              <a:defRPr/>
            </a:pPr>
            <a:r>
              <a:rPr lang="en-US" sz="1400" dirty="0">
                <a:latin typeface="Khmer OS Content" panose="02000500000000020004" pitchFamily="2" charset="0"/>
                <a:cs typeface="Khmer OS Content" panose="02000500000000020004" pitchFamily="2" charset="0"/>
              </a:rPr>
              <a:t>1 City Hall Plaza, Room 966</a:t>
            </a:r>
          </a:p>
          <a:p>
            <a:pPr eaLnBrk="1" hangingPunct="1">
              <a:lnSpc>
                <a:spcPct val="80000"/>
              </a:lnSpc>
              <a:buFont typeface="Wingdings" charset="0"/>
              <a:buNone/>
              <a:defRPr/>
            </a:pPr>
            <a:r>
              <a:rPr lang="en-US" sz="1400" dirty="0">
                <a:latin typeface="Khmer OS Content" panose="02000500000000020004" pitchFamily="2" charset="0"/>
                <a:cs typeface="Khmer OS Content" panose="02000500000000020004" pitchFamily="2" charset="0"/>
              </a:rPr>
              <a:t>Boston, MA 0220</a:t>
            </a:r>
          </a:p>
          <a:p>
            <a:pPr eaLnBrk="1" hangingPunct="1">
              <a:lnSpc>
                <a:spcPct val="80000"/>
              </a:lnSpc>
              <a:buFont typeface="Wingdings" charset="0"/>
              <a:buNone/>
              <a:defRPr/>
            </a:pPr>
            <a:r>
              <a:rPr lang="km-KH" sz="1400" dirty="0">
                <a:latin typeface="Khmer OS Content" panose="02000500000000020004" pitchFamily="2" charset="0"/>
                <a:cs typeface="Khmer OS Content" panose="02000500000000020004" pitchFamily="2" charset="0"/>
              </a:rPr>
              <a:t>ទូរស័ព្ទ</a:t>
            </a:r>
            <a:r>
              <a:rPr lang="en-US" sz="1400" dirty="0">
                <a:latin typeface="Khmer OS Content" panose="02000500000000020004" pitchFamily="2" charset="0"/>
                <a:cs typeface="Khmer OS Content" panose="02000500000000020004" pitchFamily="2" charset="0"/>
              </a:rPr>
              <a:t>​</a:t>
            </a:r>
            <a:r>
              <a:rPr lang="km-KH" sz="1400" dirty="0">
                <a:latin typeface="Khmer OS Content" panose="02000500000000020004" pitchFamily="2" charset="0"/>
                <a:cs typeface="Khmer OS Content" panose="02000500000000020004" pitchFamily="2" charset="0"/>
              </a:rPr>
              <a:t>៖ </a:t>
            </a:r>
            <a:r>
              <a:rPr lang="en-US" sz="1400" dirty="0">
                <a:latin typeface="Khmer OS Content" panose="02000500000000020004" pitchFamily="2" charset="0"/>
                <a:cs typeface="Khmer OS Content" panose="02000500000000020004" pitchFamily="2" charset="0"/>
              </a:rPr>
              <a:t>617.635.4408</a:t>
            </a:r>
          </a:p>
          <a:p>
            <a:pPr eaLnBrk="1" hangingPunct="1">
              <a:lnSpc>
                <a:spcPct val="80000"/>
              </a:lnSpc>
              <a:buFont typeface="Wingdings" charset="0"/>
              <a:buNone/>
              <a:defRPr/>
            </a:pPr>
            <a:r>
              <a:rPr lang="km-KH" sz="1400" dirty="0" smtClean="0">
                <a:latin typeface="Khmer OS Content" panose="02000500000000020004" pitchFamily="2" charset="0"/>
                <a:cs typeface="Khmer OS Content" panose="02000500000000020004" pitchFamily="2" charset="0"/>
              </a:rPr>
              <a:t>អ្នកប្រើប្រាស់ </a:t>
            </a:r>
            <a:r>
              <a:rPr lang="en-US" sz="1400" dirty="0" smtClean="0">
                <a:latin typeface="Khmer OS Content" panose="02000500000000020004" pitchFamily="2" charset="0"/>
                <a:cs typeface="Khmer OS Content" panose="02000500000000020004" pitchFamily="2" charset="0"/>
              </a:rPr>
              <a:t>TTY  </a:t>
            </a:r>
            <a:r>
              <a:rPr lang="km-KH" sz="1400" dirty="0" smtClean="0">
                <a:latin typeface="Khmer OS Content" panose="02000500000000020004" pitchFamily="2" charset="0"/>
                <a:cs typeface="Khmer OS Content" panose="02000500000000020004" pitchFamily="2" charset="0"/>
              </a:rPr>
              <a:t>សូមទូរស័ព្ទមកសេវាកម្មភ្ជាប់បន្ត </a:t>
            </a:r>
            <a:r>
              <a:rPr lang="en-US" sz="1400" dirty="0" smtClean="0">
                <a:latin typeface="Khmer OS Content" panose="02000500000000020004" pitchFamily="2" charset="0"/>
                <a:cs typeface="Khmer OS Content" panose="02000500000000020004" pitchFamily="2" charset="0"/>
              </a:rPr>
              <a:t>MA Relay Service </a:t>
            </a:r>
            <a:r>
              <a:rPr lang="km-KH" sz="1400" dirty="0" smtClean="0">
                <a:latin typeface="Khmer OS Content" panose="02000500000000020004" pitchFamily="2" charset="0"/>
                <a:cs typeface="Khmer OS Content" panose="02000500000000020004" pitchFamily="2" charset="0"/>
              </a:rPr>
              <a:t>តាមលេខ </a:t>
            </a:r>
            <a:r>
              <a:rPr lang="en-US" sz="1400" dirty="0" smtClean="0">
                <a:latin typeface="Khmer OS Content" panose="02000500000000020004" pitchFamily="2" charset="0"/>
                <a:cs typeface="Khmer OS Content" panose="02000500000000020004" pitchFamily="2" charset="0"/>
              </a:rPr>
              <a:t>1-800-439-2370</a:t>
            </a:r>
            <a:endParaRPr lang="km-KH" sz="1400" dirty="0">
              <a:latin typeface="Khmer OS Content" panose="02000500000000020004" pitchFamily="2" charset="0"/>
              <a:cs typeface="Khmer OS Content" panose="02000500000000020004" pitchFamily="2" charset="0"/>
            </a:endParaRPr>
          </a:p>
          <a:p>
            <a:pPr eaLnBrk="1" hangingPunct="1">
              <a:lnSpc>
                <a:spcPct val="80000"/>
              </a:lnSpc>
              <a:buFont typeface="Wingdings" charset="0"/>
              <a:buNone/>
              <a:defRPr/>
            </a:pPr>
            <a:r>
              <a:rPr lang="en-US" sz="1400" dirty="0">
                <a:latin typeface="Khmer OS Content" panose="02000500000000020004" pitchFamily="2" charset="0"/>
                <a:cs typeface="Khmer OS Content" panose="02000500000000020004" pitchFamily="2" charset="0"/>
                <a:hlinkClick r:id="rId3"/>
              </a:rPr>
              <a:t>www.cityofboston.gov/civilrights</a:t>
            </a:r>
            <a:r>
              <a:rPr sz="1400" dirty="0">
                <a:latin typeface="Khmer OS Content" panose="02000500000000020004" pitchFamily="2" charset="0"/>
                <a:cs typeface="Khmer OS Content" panose="02000500000000020004" pitchFamily="2" charset="0"/>
              </a:rPr>
              <a:t/>
            </a:r>
            <a:br>
              <a:rPr sz="1400" dirty="0">
                <a:latin typeface="Khmer OS Content" panose="02000500000000020004" pitchFamily="2" charset="0"/>
                <a:cs typeface="Khmer OS Content" panose="02000500000000020004" pitchFamily="2" charset="0"/>
              </a:rPr>
            </a:br>
            <a:endParaRPr lang="km-KH" sz="1400" b="1" dirty="0">
              <a:latin typeface="Khmer OS Content" panose="02000500000000020004" pitchFamily="2" charset="0"/>
              <a:cs typeface="Khmer OS Content" panose="02000500000000020004" pitchFamily="2" charset="0"/>
            </a:endParaRPr>
          </a:p>
          <a:p>
            <a:pPr eaLnBrk="1" hangingPunct="1">
              <a:lnSpc>
                <a:spcPct val="80000"/>
              </a:lnSpc>
              <a:buFont typeface="Wingdings" charset="0"/>
              <a:buNone/>
              <a:defRPr/>
            </a:pPr>
            <a:r>
              <a:rPr lang="en-US" sz="1400" b="1" dirty="0" smtClean="0">
                <a:latin typeface="Khmer OS Content" panose="02000500000000020004" pitchFamily="2" charset="0"/>
                <a:cs typeface="Khmer OS Content" panose="02000500000000020004" pitchFamily="2" charset="0"/>
              </a:rPr>
              <a:t>Cambridge Human Rights Commission</a:t>
            </a:r>
          </a:p>
          <a:p>
            <a:pPr eaLnBrk="1" hangingPunct="1">
              <a:lnSpc>
                <a:spcPct val="80000"/>
              </a:lnSpc>
              <a:buFont typeface="Wingdings" charset="0"/>
              <a:buNone/>
              <a:defRPr/>
            </a:pPr>
            <a:r>
              <a:rPr lang="en-US" sz="1400" dirty="0">
                <a:latin typeface="Khmer OS Content" panose="02000500000000020004" pitchFamily="2" charset="0"/>
                <a:cs typeface="Khmer OS Content" panose="02000500000000020004" pitchFamily="2" charset="0"/>
              </a:rPr>
              <a:t>51 Inman Street, 2nd Floor</a:t>
            </a:r>
          </a:p>
          <a:p>
            <a:pPr eaLnBrk="1" hangingPunct="1">
              <a:lnSpc>
                <a:spcPct val="80000"/>
              </a:lnSpc>
              <a:buFont typeface="Wingdings" charset="0"/>
              <a:buNone/>
              <a:defRPr/>
            </a:pPr>
            <a:r>
              <a:rPr lang="en-US" sz="1400" dirty="0">
                <a:latin typeface="Khmer OS Content" panose="02000500000000020004" pitchFamily="2" charset="0"/>
                <a:cs typeface="Khmer OS Content" panose="02000500000000020004" pitchFamily="2" charset="0"/>
              </a:rPr>
              <a:t>Cambridge, MA 02139</a:t>
            </a:r>
          </a:p>
          <a:p>
            <a:pPr eaLnBrk="1" hangingPunct="1">
              <a:lnSpc>
                <a:spcPct val="80000"/>
              </a:lnSpc>
              <a:buFont typeface="Wingdings" charset="0"/>
              <a:buNone/>
              <a:defRPr/>
            </a:pPr>
            <a:r>
              <a:rPr lang="km-KH" sz="1400" dirty="0">
                <a:latin typeface="Khmer OS Content" panose="02000500000000020004" pitchFamily="2" charset="0"/>
                <a:cs typeface="Khmer OS Content" panose="02000500000000020004" pitchFamily="2" charset="0"/>
              </a:rPr>
              <a:t>ទូរស័ព្ទ</a:t>
            </a:r>
            <a:r>
              <a:rPr lang="en-US" sz="1400" dirty="0">
                <a:latin typeface="Khmer OS Content" panose="02000500000000020004" pitchFamily="2" charset="0"/>
                <a:cs typeface="Khmer OS Content" panose="02000500000000020004" pitchFamily="2" charset="0"/>
              </a:rPr>
              <a:t>​</a:t>
            </a:r>
            <a:r>
              <a:rPr lang="km-KH" sz="1400" dirty="0">
                <a:latin typeface="Khmer OS Content" panose="02000500000000020004" pitchFamily="2" charset="0"/>
                <a:cs typeface="Khmer OS Content" panose="02000500000000020004" pitchFamily="2" charset="0"/>
              </a:rPr>
              <a:t>៖ </a:t>
            </a:r>
            <a:r>
              <a:rPr lang="en-US" sz="1400" dirty="0">
                <a:latin typeface="Khmer OS Content" panose="02000500000000020004" pitchFamily="2" charset="0"/>
                <a:cs typeface="Khmer OS Content" panose="02000500000000020004" pitchFamily="2" charset="0"/>
              </a:rPr>
              <a:t>617-349-4396</a:t>
            </a:r>
          </a:p>
          <a:p>
            <a:pPr eaLnBrk="1" hangingPunct="1">
              <a:lnSpc>
                <a:spcPct val="80000"/>
              </a:lnSpc>
              <a:buFont typeface="Wingdings" charset="0"/>
              <a:buNone/>
              <a:defRPr/>
            </a:pPr>
            <a:r>
              <a:rPr lang="en-US" sz="1400" dirty="0">
                <a:latin typeface="Khmer OS Content" panose="02000500000000020004" pitchFamily="2" charset="0"/>
                <a:cs typeface="Khmer OS Content" panose="02000500000000020004" pitchFamily="2" charset="0"/>
              </a:rPr>
              <a:t>TTY: 617-492-0235</a:t>
            </a:r>
          </a:p>
          <a:p>
            <a:pPr eaLnBrk="1" hangingPunct="1">
              <a:lnSpc>
                <a:spcPct val="80000"/>
              </a:lnSpc>
              <a:buFont typeface="Wingdings" charset="0"/>
              <a:buNone/>
              <a:defRPr/>
            </a:pPr>
            <a:r>
              <a:rPr lang="en-US" sz="1400" dirty="0">
                <a:latin typeface="Khmer OS Content" panose="02000500000000020004" pitchFamily="2" charset="0"/>
                <a:cs typeface="Khmer OS Content" panose="02000500000000020004" pitchFamily="2" charset="0"/>
                <a:hlinkClick r:id="rId4"/>
              </a:rPr>
              <a:t>www.cambridgema.gov/HRC</a:t>
            </a:r>
            <a:endParaRPr lang="km-KH" sz="1400" dirty="0">
              <a:latin typeface="Khmer OS Content" panose="02000500000000020004" pitchFamily="2" charset="0"/>
              <a:cs typeface="Khmer OS Content" panose="02000500000000020004" pitchFamily="2" charset="0"/>
            </a:endParaRPr>
          </a:p>
          <a:p>
            <a:pPr eaLnBrk="1" hangingPunct="1">
              <a:lnSpc>
                <a:spcPct val="80000"/>
              </a:lnSpc>
              <a:buFont typeface="Wingdings" charset="0"/>
              <a:buNone/>
              <a:defRPr/>
            </a:pPr>
            <a:endParaRPr lang="km-KH" sz="1400" dirty="0" smtClean="0">
              <a:latin typeface="Khmer OS Content" panose="02000500000000020004" pitchFamily="2" charset="0"/>
              <a:cs typeface="Khmer OS Content" panose="02000500000000020004" pitchFamily="2" charset="0"/>
            </a:endParaRPr>
          </a:p>
          <a:p>
            <a:pPr eaLnBrk="1" hangingPunct="1">
              <a:lnSpc>
                <a:spcPct val="80000"/>
              </a:lnSpc>
              <a:buFont typeface="Wingdings" charset="0"/>
              <a:buNone/>
              <a:defRPr/>
            </a:pPr>
            <a:r>
              <a:rPr lang="en-US" sz="1400" b="1" dirty="0">
                <a:latin typeface="Khmer OS Content" panose="02000500000000020004" pitchFamily="2" charset="0"/>
                <a:cs typeface="Khmer OS Content" panose="02000500000000020004" pitchFamily="2" charset="0"/>
              </a:rPr>
              <a:t>Suffolk University Law School (clinic)</a:t>
            </a:r>
          </a:p>
          <a:p>
            <a:pPr eaLnBrk="1" hangingPunct="1">
              <a:lnSpc>
                <a:spcPct val="80000"/>
              </a:lnSpc>
              <a:buFont typeface="Wingdings" charset="0"/>
              <a:buNone/>
              <a:defRPr/>
            </a:pPr>
            <a:r>
              <a:rPr lang="en-US" sz="1400" dirty="0">
                <a:latin typeface="Khmer OS Content" panose="02000500000000020004" pitchFamily="2" charset="0"/>
                <a:cs typeface="Khmer OS Content" panose="02000500000000020004" pitchFamily="2" charset="0"/>
              </a:rPr>
              <a:t>120 Tremont Street</a:t>
            </a:r>
          </a:p>
          <a:p>
            <a:pPr eaLnBrk="1" hangingPunct="1">
              <a:lnSpc>
                <a:spcPct val="80000"/>
              </a:lnSpc>
              <a:buFont typeface="Wingdings" charset="0"/>
              <a:buNone/>
              <a:defRPr/>
            </a:pPr>
            <a:r>
              <a:rPr lang="en-US" sz="1400" dirty="0">
                <a:latin typeface="Khmer OS Content" panose="02000500000000020004" pitchFamily="2" charset="0"/>
                <a:cs typeface="Khmer OS Content" panose="02000500000000020004" pitchFamily="2" charset="0"/>
              </a:rPr>
              <a:t>Boston, MA 02108</a:t>
            </a:r>
          </a:p>
          <a:p>
            <a:pPr>
              <a:lnSpc>
                <a:spcPct val="80000"/>
              </a:lnSpc>
              <a:buNone/>
              <a:defRPr/>
            </a:pPr>
            <a:r>
              <a:rPr lang="km-KH" sz="1400" dirty="0">
                <a:latin typeface="Khmer OS Content" panose="02000500000000020004" pitchFamily="2" charset="0"/>
                <a:cs typeface="Khmer OS Content" panose="02000500000000020004" pitchFamily="2" charset="0"/>
              </a:rPr>
              <a:t>ទូរស័ព្ទ</a:t>
            </a:r>
            <a:r>
              <a:rPr lang="en-US" sz="1400" dirty="0">
                <a:latin typeface="Khmer OS Content" panose="02000500000000020004" pitchFamily="2" charset="0"/>
                <a:cs typeface="Khmer OS Content" panose="02000500000000020004" pitchFamily="2" charset="0"/>
              </a:rPr>
              <a:t>​</a:t>
            </a:r>
            <a:r>
              <a:rPr lang="km-KH" sz="1400" dirty="0">
                <a:latin typeface="Khmer OS Content" panose="02000500000000020004" pitchFamily="2" charset="0"/>
                <a:cs typeface="Khmer OS Content" panose="02000500000000020004" pitchFamily="2" charset="0"/>
              </a:rPr>
              <a:t>៖ </a:t>
            </a:r>
            <a:r>
              <a:rPr lang="en-US" sz="1400" dirty="0">
                <a:latin typeface="Khmer OS Content" panose="02000500000000020004" pitchFamily="2" charset="0"/>
                <a:cs typeface="Khmer OS Content" panose="02000500000000020004" pitchFamily="2" charset="0"/>
              </a:rPr>
              <a:t>617-884-7568</a:t>
            </a:r>
            <a:endParaRPr lang="km-KH" sz="1400" dirty="0">
              <a:latin typeface="Khmer OS Content" panose="02000500000000020004" pitchFamily="2" charset="0"/>
              <a:cs typeface="Khmer OS Content" panose="02000500000000020004" pitchFamily="2" charset="0"/>
            </a:endParaRPr>
          </a:p>
          <a:p>
            <a:pPr eaLnBrk="1" hangingPunct="1">
              <a:lnSpc>
                <a:spcPct val="80000"/>
              </a:lnSpc>
              <a:buFont typeface="Wingdings" charset="0"/>
              <a:buNone/>
              <a:defRPr/>
            </a:pPr>
            <a:r>
              <a:rPr lang="en-US" sz="1400" dirty="0">
                <a:latin typeface="Khmer OS Content" panose="02000500000000020004" pitchFamily="2" charset="0"/>
                <a:cs typeface="Khmer OS Content" panose="02000500000000020004" pitchFamily="2" charset="0"/>
              </a:rPr>
              <a:t>TTY: 617-994-6813</a:t>
            </a:r>
          </a:p>
          <a:p>
            <a:pPr eaLnBrk="1" hangingPunct="1">
              <a:lnSpc>
                <a:spcPct val="80000"/>
              </a:lnSpc>
              <a:buFont typeface="Wingdings" charset="0"/>
              <a:buNone/>
              <a:defRPr/>
            </a:pPr>
            <a:r>
              <a:rPr lang="en-US" sz="1400" dirty="0">
                <a:latin typeface="Khmer OS Content" panose="02000500000000020004" pitchFamily="2" charset="0"/>
                <a:cs typeface="Khmer OS Content" panose="02000500000000020004" pitchFamily="2" charset="0"/>
                <a:hlinkClick r:id="rId5"/>
              </a:rPr>
              <a:t>http://www.suffolk.edu/law/academics/26012.php</a:t>
            </a:r>
            <a:r>
              <a:rPr sz="1400" dirty="0" smtClean="0">
                <a:latin typeface="Khmer OS Content" panose="02000500000000020004" pitchFamily="2" charset="0"/>
                <a:cs typeface="Khmer OS Content" panose="02000500000000020004" pitchFamily="2" charset="0"/>
              </a:rPr>
              <a:t> </a:t>
            </a:r>
          </a:p>
          <a:p>
            <a:pPr eaLnBrk="1" hangingPunct="1">
              <a:lnSpc>
                <a:spcPct val="80000"/>
              </a:lnSpc>
              <a:buFont typeface="Wingdings" charset="0"/>
              <a:buNone/>
              <a:defRPr/>
            </a:pPr>
            <a:endParaRPr lang="km-KH" sz="1400" dirty="0">
              <a:latin typeface="Khmer OS Content" panose="02000500000000020004" pitchFamily="2" charset="0"/>
              <a:cs typeface="Khmer OS Content" panose="02000500000000020004" pitchFamily="2" charset="0"/>
            </a:endParaRPr>
          </a:p>
        </p:txBody>
      </p:sp>
      <p:sp>
        <p:nvSpPr>
          <p:cNvPr id="17412" name="Rectangle 4"/>
          <p:cNvSpPr>
            <a:spLocks noGrp="1" noChangeArrowheads="1"/>
          </p:cNvSpPr>
          <p:nvPr>
            <p:ph type="body" sz="half" idx="2"/>
          </p:nvPr>
        </p:nvSpPr>
        <p:spPr>
          <a:xfrm>
            <a:off x="4648200" y="914400"/>
            <a:ext cx="4038600" cy="5715000"/>
          </a:xfrm>
        </p:spPr>
        <p:txBody>
          <a:bodyPr>
            <a:normAutofit lnSpcReduction="10000"/>
          </a:bodyPr>
          <a:lstStyle/>
          <a:p>
            <a:pPr eaLnBrk="1" hangingPunct="1">
              <a:buFont typeface="Wingdings" charset="0"/>
              <a:buNone/>
              <a:defRPr/>
            </a:pPr>
            <a:r>
              <a:rPr lang="en-US" sz="1400" b="1" dirty="0">
                <a:latin typeface="Khmer OS Content" panose="02000500000000020004" pitchFamily="2" charset="0"/>
                <a:cs typeface="Khmer OS Content" panose="02000500000000020004" pitchFamily="2" charset="0"/>
              </a:rPr>
              <a:t>Fair Housing Center of Greater Boston</a:t>
            </a:r>
          </a:p>
          <a:p>
            <a:pPr eaLnBrk="1" hangingPunct="1">
              <a:buFont typeface="Wingdings" charset="0"/>
              <a:buNone/>
              <a:defRPr/>
            </a:pPr>
            <a:r>
              <a:rPr lang="en-US" sz="1400" dirty="0">
                <a:latin typeface="Khmer OS Content" panose="02000500000000020004" pitchFamily="2" charset="0"/>
                <a:cs typeface="Khmer OS Content" panose="02000500000000020004" pitchFamily="2" charset="0"/>
              </a:rPr>
              <a:t>59 Temple Place #1105</a:t>
            </a:r>
          </a:p>
          <a:p>
            <a:pPr eaLnBrk="1" hangingPunct="1">
              <a:buFont typeface="Wingdings" charset="0"/>
              <a:buNone/>
              <a:defRPr/>
            </a:pPr>
            <a:r>
              <a:rPr lang="en-US" sz="1400" dirty="0">
                <a:latin typeface="Khmer OS Content" panose="02000500000000020004" pitchFamily="2" charset="0"/>
                <a:cs typeface="Khmer OS Content" panose="02000500000000020004" pitchFamily="2" charset="0"/>
              </a:rPr>
              <a:t>Boston, MA 02111</a:t>
            </a:r>
          </a:p>
          <a:p>
            <a:pPr eaLnBrk="1" hangingPunct="1">
              <a:buFont typeface="Wingdings" charset="0"/>
              <a:buNone/>
              <a:defRPr/>
            </a:pPr>
            <a:r>
              <a:rPr lang="km-KH" sz="1400" dirty="0">
                <a:latin typeface="Khmer OS Content" panose="02000500000000020004" pitchFamily="2" charset="0"/>
                <a:cs typeface="Khmer OS Content" panose="02000500000000020004" pitchFamily="2" charset="0"/>
              </a:rPr>
              <a:t>ទូរស័ព្ទ</a:t>
            </a:r>
            <a:r>
              <a:rPr lang="en-US" sz="1400" dirty="0">
                <a:latin typeface="Khmer OS Content" panose="02000500000000020004" pitchFamily="2" charset="0"/>
                <a:cs typeface="Khmer OS Content" panose="02000500000000020004" pitchFamily="2" charset="0"/>
              </a:rPr>
              <a:t>​</a:t>
            </a:r>
            <a:r>
              <a:rPr lang="km-KH" sz="1400" dirty="0">
                <a:latin typeface="Khmer OS Content" panose="02000500000000020004" pitchFamily="2" charset="0"/>
                <a:cs typeface="Khmer OS Content" panose="02000500000000020004" pitchFamily="2" charset="0"/>
              </a:rPr>
              <a:t>៖ </a:t>
            </a:r>
            <a:r>
              <a:rPr lang="en-US" sz="1400" dirty="0">
                <a:latin typeface="Khmer OS Content" panose="02000500000000020004" pitchFamily="2" charset="0"/>
                <a:cs typeface="Khmer OS Content" panose="02000500000000020004" pitchFamily="2" charset="0"/>
              </a:rPr>
              <a:t>617-399-0491</a:t>
            </a:r>
          </a:p>
          <a:p>
            <a:pPr eaLnBrk="1" hangingPunct="1">
              <a:buFont typeface="Wingdings" charset="0"/>
              <a:buNone/>
              <a:defRPr/>
            </a:pPr>
            <a:r>
              <a:rPr lang="km-KH" sz="1400" dirty="0">
                <a:latin typeface="Khmer OS Content" panose="02000500000000020004" pitchFamily="2" charset="0"/>
                <a:cs typeface="Khmer OS Content" panose="02000500000000020004" pitchFamily="2" charset="0"/>
              </a:rPr>
              <a:t>អ្នកប្រើប្រាស់ </a:t>
            </a:r>
            <a:r>
              <a:rPr lang="en-US" sz="1400" dirty="0">
                <a:latin typeface="Khmer OS Content" panose="02000500000000020004" pitchFamily="2" charset="0"/>
                <a:cs typeface="Khmer OS Content" panose="02000500000000020004" pitchFamily="2" charset="0"/>
              </a:rPr>
              <a:t>TTY  </a:t>
            </a:r>
            <a:r>
              <a:rPr lang="km-KH" sz="1400" dirty="0">
                <a:latin typeface="Khmer OS Content" panose="02000500000000020004" pitchFamily="2" charset="0"/>
                <a:cs typeface="Khmer OS Content" panose="02000500000000020004" pitchFamily="2" charset="0"/>
              </a:rPr>
              <a:t>សូមទូរស័ព្ទមកសេវាកម្មភ្ជាប់បន្ត </a:t>
            </a:r>
            <a:r>
              <a:rPr lang="en-US" sz="1400" dirty="0">
                <a:latin typeface="Khmer OS Content" panose="02000500000000020004" pitchFamily="2" charset="0"/>
                <a:cs typeface="Khmer OS Content" panose="02000500000000020004" pitchFamily="2" charset="0"/>
              </a:rPr>
              <a:t>MA Relay Service </a:t>
            </a:r>
            <a:r>
              <a:rPr lang="km-KH" sz="1400" dirty="0">
                <a:latin typeface="Khmer OS Content" panose="02000500000000020004" pitchFamily="2" charset="0"/>
                <a:cs typeface="Khmer OS Content" panose="02000500000000020004" pitchFamily="2" charset="0"/>
              </a:rPr>
              <a:t>តាមលេខ </a:t>
            </a:r>
            <a:r>
              <a:rPr lang="en-US" sz="1400" dirty="0">
                <a:latin typeface="Khmer OS Content" panose="02000500000000020004" pitchFamily="2" charset="0"/>
                <a:cs typeface="Khmer OS Content" panose="02000500000000020004" pitchFamily="2" charset="0"/>
              </a:rPr>
              <a:t>1-800-439-2370</a:t>
            </a:r>
          </a:p>
          <a:p>
            <a:pPr eaLnBrk="1" hangingPunct="1">
              <a:buFont typeface="Wingdings" charset="0"/>
              <a:buNone/>
              <a:defRPr/>
            </a:pPr>
            <a:r>
              <a:rPr lang="en-US" sz="1400" dirty="0" smtClean="0">
                <a:latin typeface="Khmer OS Content" panose="02000500000000020004" pitchFamily="2" charset="0"/>
                <a:cs typeface="Khmer OS Content" panose="02000500000000020004" pitchFamily="2" charset="0"/>
                <a:hlinkClick r:id="rId6"/>
              </a:rPr>
              <a:t>www.bostonfairhousing.org</a:t>
            </a:r>
            <a:r>
              <a:rPr sz="1400" dirty="0" smtClean="0">
                <a:latin typeface="Khmer OS Content" panose="02000500000000020004" pitchFamily="2" charset="0"/>
                <a:cs typeface="Khmer OS Content" panose="02000500000000020004" pitchFamily="2" charset="0"/>
              </a:rPr>
              <a:t> </a:t>
            </a:r>
            <a:r>
              <a:rPr sz="1400" dirty="0">
                <a:latin typeface="Khmer OS Content" panose="02000500000000020004" pitchFamily="2" charset="0"/>
                <a:cs typeface="Khmer OS Content" panose="02000500000000020004" pitchFamily="2" charset="0"/>
              </a:rPr>
              <a:t/>
            </a:r>
            <a:br>
              <a:rPr sz="1400" dirty="0">
                <a:latin typeface="Khmer OS Content" panose="02000500000000020004" pitchFamily="2" charset="0"/>
                <a:cs typeface="Khmer OS Content" panose="02000500000000020004" pitchFamily="2" charset="0"/>
              </a:rPr>
            </a:br>
            <a:endParaRPr lang="km-KH" sz="1400" dirty="0">
              <a:latin typeface="Khmer OS Content" panose="02000500000000020004" pitchFamily="2" charset="0"/>
              <a:cs typeface="Khmer OS Content" panose="02000500000000020004" pitchFamily="2" charset="0"/>
            </a:endParaRPr>
          </a:p>
          <a:p>
            <a:pPr eaLnBrk="1" hangingPunct="1">
              <a:buFont typeface="Wingdings" charset="0"/>
              <a:buNone/>
              <a:defRPr/>
            </a:pPr>
            <a:r>
              <a:rPr lang="en-US" sz="1400" b="1" dirty="0" smtClean="0">
                <a:latin typeface="Khmer OS Content" panose="02000500000000020004" pitchFamily="2" charset="0"/>
                <a:cs typeface="Khmer OS Content" panose="02000500000000020004" pitchFamily="2" charset="0"/>
              </a:rPr>
              <a:t>HUD FHEO Region I</a:t>
            </a:r>
          </a:p>
          <a:p>
            <a:pPr eaLnBrk="1" hangingPunct="1">
              <a:buFont typeface="Wingdings" charset="0"/>
              <a:buNone/>
              <a:defRPr/>
            </a:pPr>
            <a:r>
              <a:rPr lang="en-US" sz="1400" dirty="0">
                <a:latin typeface="Khmer OS Content" panose="02000500000000020004" pitchFamily="2" charset="0"/>
                <a:cs typeface="Khmer OS Content" panose="02000500000000020004" pitchFamily="2" charset="0"/>
              </a:rPr>
              <a:t>Thomas P. O'Neill, Jr. Federal Building</a:t>
            </a:r>
          </a:p>
          <a:p>
            <a:pPr eaLnBrk="1" hangingPunct="1">
              <a:buFont typeface="Wingdings" charset="0"/>
              <a:buNone/>
              <a:defRPr/>
            </a:pPr>
            <a:r>
              <a:rPr lang="en-US" sz="1400" dirty="0">
                <a:latin typeface="Khmer OS Content" panose="02000500000000020004" pitchFamily="2" charset="0"/>
                <a:cs typeface="Khmer OS Content" panose="02000500000000020004" pitchFamily="2" charset="0"/>
              </a:rPr>
              <a:t>10 Causeway Street, </a:t>
            </a:r>
          </a:p>
          <a:p>
            <a:pPr eaLnBrk="1" hangingPunct="1">
              <a:buFont typeface="Wingdings" charset="0"/>
              <a:buNone/>
              <a:defRPr/>
            </a:pPr>
            <a:r>
              <a:rPr lang="en-US" sz="1400" dirty="0">
                <a:latin typeface="Khmer OS Content" panose="02000500000000020004" pitchFamily="2" charset="0"/>
                <a:cs typeface="Khmer OS Content" panose="02000500000000020004" pitchFamily="2" charset="0"/>
              </a:rPr>
              <a:t>Boston, Massachusetts 02222-1092</a:t>
            </a:r>
          </a:p>
          <a:p>
            <a:pPr eaLnBrk="1" hangingPunct="1">
              <a:buFont typeface="Wingdings" charset="0"/>
              <a:buNone/>
              <a:defRPr/>
            </a:pPr>
            <a:r>
              <a:rPr lang="km-KH" sz="1400" dirty="0" smtClean="0">
                <a:latin typeface="Khmer OS Content" panose="02000500000000020004" pitchFamily="2" charset="0"/>
                <a:cs typeface="Khmer OS Content" panose="02000500000000020004" pitchFamily="2" charset="0"/>
              </a:rPr>
              <a:t>ទូរស័ព្ទ</a:t>
            </a:r>
            <a:r>
              <a:rPr lang="en-US" sz="1400" dirty="0" smtClean="0">
                <a:latin typeface="Khmer OS Content" panose="02000500000000020004" pitchFamily="2" charset="0"/>
                <a:cs typeface="Khmer OS Content" panose="02000500000000020004" pitchFamily="2" charset="0"/>
              </a:rPr>
              <a:t>​</a:t>
            </a:r>
            <a:r>
              <a:rPr lang="km-KH" sz="1400" dirty="0" smtClean="0">
                <a:latin typeface="Khmer OS Content" panose="02000500000000020004" pitchFamily="2" charset="0"/>
                <a:cs typeface="Khmer OS Content" panose="02000500000000020004" pitchFamily="2" charset="0"/>
              </a:rPr>
              <a:t>៖ </a:t>
            </a:r>
            <a:r>
              <a:rPr lang="en-US" sz="1400" dirty="0" smtClean="0">
                <a:latin typeface="Khmer OS Content" panose="02000500000000020004" pitchFamily="2" charset="0"/>
                <a:cs typeface="Khmer OS Content" panose="02000500000000020004" pitchFamily="2" charset="0"/>
              </a:rPr>
              <a:t>617-994-8300</a:t>
            </a:r>
          </a:p>
          <a:p>
            <a:pPr eaLnBrk="1" hangingPunct="1">
              <a:buFont typeface="Wingdings" charset="0"/>
              <a:buNone/>
              <a:defRPr/>
            </a:pPr>
            <a:r>
              <a:rPr lang="km-KH" sz="1400" dirty="0" smtClean="0">
                <a:latin typeface="Khmer OS Content" panose="02000500000000020004" pitchFamily="2" charset="0"/>
                <a:cs typeface="Khmer OS Content" panose="02000500000000020004" pitchFamily="2" charset="0"/>
              </a:rPr>
              <a:t>លេខទូរស័ព្ទ​ឥតគិតថ្លៃ៖ </a:t>
            </a:r>
            <a:r>
              <a:rPr lang="en-US" sz="1400" dirty="0" smtClean="0">
                <a:latin typeface="Khmer OS Content" panose="02000500000000020004" pitchFamily="2" charset="0"/>
                <a:cs typeface="Khmer OS Content" panose="02000500000000020004" pitchFamily="2" charset="0"/>
              </a:rPr>
              <a:t>1-800-827-5005</a:t>
            </a:r>
          </a:p>
          <a:p>
            <a:pPr eaLnBrk="1" hangingPunct="1">
              <a:buFont typeface="Wingdings" charset="0"/>
              <a:buNone/>
              <a:defRPr/>
            </a:pPr>
            <a:r>
              <a:rPr lang="en-US" sz="1400" dirty="0" smtClean="0">
                <a:latin typeface="Khmer OS Content" panose="02000500000000020004" pitchFamily="2" charset="0"/>
                <a:cs typeface="Khmer OS Content" panose="02000500000000020004" pitchFamily="2" charset="0"/>
              </a:rPr>
              <a:t>TTY: 617-565-5453</a:t>
            </a:r>
            <a:r>
              <a:rPr sz="1400" dirty="0">
                <a:latin typeface="Khmer OS Content" panose="02000500000000020004" pitchFamily="2" charset="0"/>
                <a:cs typeface="Khmer OS Content" panose="02000500000000020004" pitchFamily="2" charset="0"/>
              </a:rPr>
              <a:t/>
            </a:r>
            <a:br>
              <a:rPr sz="1400" dirty="0">
                <a:latin typeface="Khmer OS Content" panose="02000500000000020004" pitchFamily="2" charset="0"/>
                <a:cs typeface="Khmer OS Content" panose="02000500000000020004" pitchFamily="2" charset="0"/>
              </a:rPr>
            </a:br>
            <a:endParaRPr lang="km-KH" sz="1400" dirty="0" smtClean="0">
              <a:latin typeface="Khmer OS Content" panose="02000500000000020004" pitchFamily="2" charset="0"/>
              <a:cs typeface="Khmer OS Content" panose="02000500000000020004" pitchFamily="2" charset="0"/>
            </a:endParaRPr>
          </a:p>
          <a:p>
            <a:pPr eaLnBrk="1" hangingPunct="1">
              <a:buFont typeface="Wingdings" charset="0"/>
              <a:buNone/>
              <a:defRPr/>
            </a:pPr>
            <a:r>
              <a:rPr lang="en-US" sz="1400" b="1" dirty="0">
                <a:latin typeface="Khmer OS Content" panose="02000500000000020004" pitchFamily="2" charset="0"/>
                <a:cs typeface="Khmer OS Content" panose="02000500000000020004" pitchFamily="2" charset="0"/>
              </a:rPr>
              <a:t>MA Commission Against Discrimination     </a:t>
            </a:r>
            <a:endParaRPr lang="km-KH" sz="1400" dirty="0">
              <a:latin typeface="Khmer OS Content" panose="02000500000000020004" pitchFamily="2" charset="0"/>
              <a:cs typeface="Khmer OS Content" panose="02000500000000020004" pitchFamily="2" charset="0"/>
            </a:endParaRPr>
          </a:p>
          <a:p>
            <a:pPr eaLnBrk="1" hangingPunct="1">
              <a:buFont typeface="Wingdings" charset="0"/>
              <a:buNone/>
              <a:defRPr/>
            </a:pPr>
            <a:r>
              <a:rPr lang="en-US" sz="1400" dirty="0">
                <a:latin typeface="Khmer OS Content" panose="02000500000000020004" pitchFamily="2" charset="0"/>
                <a:cs typeface="Khmer OS Content" panose="02000500000000020004" pitchFamily="2" charset="0"/>
              </a:rPr>
              <a:t>One Ashburton Place</a:t>
            </a:r>
          </a:p>
          <a:p>
            <a:pPr eaLnBrk="1" hangingPunct="1">
              <a:buFont typeface="Wingdings" charset="0"/>
              <a:buNone/>
              <a:defRPr/>
            </a:pPr>
            <a:r>
              <a:rPr lang="en-US" sz="1400" dirty="0">
                <a:latin typeface="Khmer OS Content" panose="02000500000000020004" pitchFamily="2" charset="0"/>
                <a:cs typeface="Khmer OS Content" panose="02000500000000020004" pitchFamily="2" charset="0"/>
              </a:rPr>
              <a:t>Boston, MA 02108</a:t>
            </a:r>
          </a:p>
          <a:p>
            <a:pPr eaLnBrk="1" hangingPunct="1">
              <a:buFont typeface="Wingdings" charset="0"/>
              <a:buNone/>
              <a:defRPr/>
            </a:pPr>
            <a:r>
              <a:rPr lang="km-KH" sz="1400" dirty="0">
                <a:latin typeface="Khmer OS Content" panose="02000500000000020004" pitchFamily="2" charset="0"/>
                <a:cs typeface="Khmer OS Content" panose="02000500000000020004" pitchFamily="2" charset="0"/>
              </a:rPr>
              <a:t>ទូរស័ព្ទ</a:t>
            </a:r>
            <a:r>
              <a:rPr lang="en-US" sz="1400" dirty="0">
                <a:latin typeface="Khmer OS Content" panose="02000500000000020004" pitchFamily="2" charset="0"/>
                <a:cs typeface="Khmer OS Content" panose="02000500000000020004" pitchFamily="2" charset="0"/>
              </a:rPr>
              <a:t>​</a:t>
            </a:r>
            <a:r>
              <a:rPr lang="km-KH" sz="1400" dirty="0">
                <a:latin typeface="Khmer OS Content" panose="02000500000000020004" pitchFamily="2" charset="0"/>
                <a:cs typeface="Khmer OS Content" panose="02000500000000020004" pitchFamily="2" charset="0"/>
              </a:rPr>
              <a:t>៖ </a:t>
            </a:r>
            <a:r>
              <a:rPr lang="en-US" sz="1400" dirty="0">
                <a:latin typeface="Khmer OS Content" panose="02000500000000020004" pitchFamily="2" charset="0"/>
                <a:cs typeface="Khmer OS Content" panose="02000500000000020004" pitchFamily="2" charset="0"/>
              </a:rPr>
              <a:t>617-994-6000</a:t>
            </a:r>
          </a:p>
          <a:p>
            <a:pPr eaLnBrk="1" hangingPunct="1">
              <a:buFont typeface="Wingdings" charset="0"/>
              <a:buNone/>
              <a:defRPr/>
            </a:pPr>
            <a:r>
              <a:rPr lang="en-US" sz="1400" dirty="0">
                <a:latin typeface="Khmer OS Content" panose="02000500000000020004" pitchFamily="2" charset="0"/>
                <a:cs typeface="Khmer OS Content" panose="02000500000000020004" pitchFamily="2" charset="0"/>
              </a:rPr>
              <a:t>TTY: 617-994-6196</a:t>
            </a:r>
            <a:endParaRPr lang="km-KH" sz="1400" b="1" dirty="0" smtClean="0">
              <a:latin typeface="Khmer OS Content" panose="02000500000000020004" pitchFamily="2" charset="0"/>
              <a:cs typeface="Khmer OS Content" panose="02000500000000020004" pitchFamily="2" charset="0"/>
            </a:endParaRPr>
          </a:p>
        </p:txBody>
      </p:sp>
    </p:spTree>
    <p:extLst>
      <p:ext uri="{BB962C8B-B14F-4D97-AF65-F5344CB8AC3E}">
        <p14:creationId xmlns:p14="http://schemas.microsoft.com/office/powerpoint/2010/main" val="25179593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457200" y="609600"/>
            <a:ext cx="8229600" cy="1752600"/>
          </a:xfrm>
        </p:spPr>
        <p:txBody>
          <a:bodyPr>
            <a:noAutofit/>
          </a:bodyPr>
          <a:lstStyle/>
          <a:p>
            <a:pPr>
              <a:lnSpc>
                <a:spcPct val="150000"/>
              </a:lnSpc>
            </a:pPr>
            <a:r>
              <a:rPr lang="km-KH" sz="2000" dirty="0">
                <a:latin typeface="Khmer OS Content" panose="02000500000000020004" pitchFamily="2" charset="0"/>
                <a:cs typeface="Khmer OS Content" panose="02000500000000020004" pitchFamily="2" charset="0"/>
              </a:rPr>
              <a:t>ម្ចាស់ផ្ទះដែលជាអ្នកកាន់សាសនាកាតូលិក អាចបដិសេធជួលផ្ទះចំពោះបុរស និងស្រ្តីដែលមិនពាក់ព័ន្ធ ដែលចង់រស់នៅជាមួយគ្នា ប៉ុន្តែមិនបានរៀបការណ៍ ពីព្រោះសាសនានៃម្ចាស់ផ្ទះ ​ហាមប្រាមចំពោះស្ថានភាពរស់នៅនោះ។</a:t>
            </a:r>
          </a:p>
        </p:txBody>
      </p:sp>
      <p:sp>
        <p:nvSpPr>
          <p:cNvPr id="3" name="TPAnswers"/>
          <p:cNvSpPr>
            <a:spLocks noGrp="1"/>
          </p:cNvSpPr>
          <p:nvPr>
            <p:ph type="body" idx="1"/>
            <p:custDataLst>
              <p:tags r:id="rId3"/>
            </p:custDataLst>
          </p:nvPr>
        </p:nvSpPr>
        <p:spPr>
          <a:xfrm>
            <a:off x="457200" y="2590800"/>
            <a:ext cx="3810000" cy="3535363"/>
          </a:xfrm>
        </p:spPr>
        <p:txBody>
          <a:bodyPr>
            <a:normAutofit/>
          </a:bodyPr>
          <a:lstStyle/>
          <a:p>
            <a:pPr marL="514350" indent="-514350">
              <a:lnSpc>
                <a:spcPct val="150000"/>
              </a:lnSpc>
              <a:buFont typeface="Arial" pitchFamily="34" charset="0"/>
              <a:buAutoNum type="alphaUcPeriod"/>
            </a:pPr>
            <a:r>
              <a:rPr lang="en-US" sz="2000" dirty="0" smtClean="0">
                <a:latin typeface="Khmer OS Content" panose="02000500000000020004" pitchFamily="2" charset="0"/>
                <a:cs typeface="Khmer OS Content" panose="02000500000000020004" pitchFamily="2" charset="0"/>
              </a:rPr>
              <a:t>True</a:t>
            </a:r>
          </a:p>
          <a:p>
            <a:pPr marL="514350" indent="-514350">
              <a:lnSpc>
                <a:spcPct val="150000"/>
              </a:lnSpc>
              <a:buFont typeface="Arial" pitchFamily="34" charset="0"/>
              <a:buAutoNum type="alphaUcPeriod"/>
            </a:pPr>
            <a:r>
              <a:rPr lang="en-US" sz="2000" dirty="0" smtClean="0">
                <a:latin typeface="Khmer OS Content" panose="02000500000000020004" pitchFamily="2" charset="0"/>
                <a:cs typeface="Khmer OS Content" panose="02000500000000020004" pitchFamily="2" charset="0"/>
              </a:rPr>
              <a:t>False</a:t>
            </a:r>
            <a:endParaRPr lang="km-KH" sz="2000" dirty="0">
              <a:latin typeface="Khmer OS Content" panose="02000500000000020004" pitchFamily="2" charset="0"/>
              <a:cs typeface="Khmer OS Content" panose="02000500000000020004" pitchFamily="2" charset="0"/>
            </a:endParaRPr>
          </a:p>
        </p:txBody>
      </p:sp>
      <p:pic>
        <p:nvPicPr>
          <p:cNvPr id="2050" name="Picture 2" descr="C:\Users\jlangowski\AppData\Local\Microsoft\Windows\Temporary Internet Files\Content.IE5\4LL0CCTV\large-Small-House-Icon-166.6-3144[1].gif"/>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429000" y="4724400"/>
            <a:ext cx="1524000" cy="13287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TPChart"/>
          <p:cNvGraphicFramePr>
            <a:graphicFrameLocks noChangeAspect="1"/>
          </p:cNvGraphicFramePr>
          <p:nvPr>
            <p:custDataLst>
              <p:tags r:id="rId4"/>
            </p:custDataLst>
            <p:extLst>
              <p:ext uri="{D42A27DB-BD31-4B8C-83A1-F6EECF244321}">
                <p14:modId xmlns:p14="http://schemas.microsoft.com/office/powerpoint/2010/main" val="562046123"/>
              </p:ext>
            </p:extLst>
          </p:nvPr>
        </p:nvGraphicFramePr>
        <p:xfrm>
          <a:off x="5486400" y="2590800"/>
          <a:ext cx="3200400" cy="3600450"/>
        </p:xfrm>
        <a:graphic>
          <a:graphicData uri="http://schemas.openxmlformats.org/presentationml/2006/ole">
            <mc:AlternateContent xmlns:mc="http://schemas.openxmlformats.org/markup-compatibility/2006">
              <mc:Choice xmlns:v="urn:schemas-microsoft-com:vml" Requires="v">
                <p:oleObj spid="_x0000_s2068" name="Chart" r:id="rId7" imgW="4572000" imgH="5143500" progId="MSGraph.Chart.8">
                  <p:embed followColorScheme="full"/>
                </p:oleObj>
              </mc:Choice>
              <mc:Fallback>
                <p:oleObj name="Chart" r:id="rId7" imgW="4572000" imgH="5143500" progId="MSGraph.Chart.8">
                  <p:embed followColorScheme="full"/>
                  <p:pic>
                    <p:nvPicPr>
                      <p:cNvPr id="0" name=""/>
                      <p:cNvPicPr/>
                      <p:nvPr/>
                    </p:nvPicPr>
                    <p:blipFill>
                      <a:blip r:embed="rId8"/>
                      <a:stretch>
                        <a:fillRect/>
                      </a:stretch>
                    </p:blipFill>
                    <p:spPr>
                      <a:xfrm>
                        <a:off x="5486400" y="2590800"/>
                        <a:ext cx="3200400" cy="3600450"/>
                      </a:xfrm>
                      <a:prstGeom prst="rect">
                        <a:avLst/>
                      </a:prstGeom>
                    </p:spPr>
                  </p:pic>
                </p:oleObj>
              </mc:Fallback>
            </mc:AlternateContent>
          </a:graphicData>
        </a:graphic>
      </p:graphicFrame>
      <p:sp>
        <p:nvSpPr>
          <p:cNvPr id="4" name="Rectangle 3"/>
          <p:cNvSpPr/>
          <p:nvPr/>
        </p:nvSpPr>
        <p:spPr>
          <a:xfrm>
            <a:off x="457200" y="4124486"/>
            <a:ext cx="1981200" cy="923330"/>
          </a:xfrm>
          <a:prstGeom prst="rect">
            <a:avLst/>
          </a:prstGeom>
        </p:spPr>
        <p:txBody>
          <a:bodyPr wrap="square">
            <a:spAutoFit/>
          </a:bodyPr>
          <a:lstStyle/>
          <a:p>
            <a:pPr marL="514350" indent="-514350">
              <a:lnSpc>
                <a:spcPct val="150000"/>
              </a:lnSpc>
              <a:buFont typeface="Arial" pitchFamily="34" charset="0"/>
              <a:buAutoNum type="alphaUcPeriod"/>
            </a:pPr>
            <a:r>
              <a:rPr lang="km-KH" dirty="0">
                <a:latin typeface="Khmer OS Content" panose="02000500000000020004" pitchFamily="2" charset="0"/>
                <a:cs typeface="Khmer OS Content" panose="02000500000000020004" pitchFamily="2" charset="0"/>
              </a:rPr>
              <a:t>ត្រឹមត្រូវ</a:t>
            </a:r>
          </a:p>
          <a:p>
            <a:pPr marL="514350" indent="-514350">
              <a:lnSpc>
                <a:spcPct val="150000"/>
              </a:lnSpc>
              <a:buFont typeface="Arial" pitchFamily="34" charset="0"/>
              <a:buAutoNum type="alphaUcPeriod"/>
            </a:pPr>
            <a:r>
              <a:rPr lang="km-KH" dirty="0">
                <a:latin typeface="Khmer OS Content" panose="02000500000000020004" pitchFamily="2" charset="0"/>
                <a:cs typeface="Khmer OS Content" panose="02000500000000020004" pitchFamily="2" charset="0"/>
              </a:rPr>
              <a:t>មិនត្រឹមត្រូវ</a:t>
            </a:r>
          </a:p>
        </p:txBody>
      </p:sp>
    </p:spTree>
    <p:custDataLst>
      <p:tags r:id="rId2"/>
    </p:custDataLst>
    <p:extLst>
      <p:ext uri="{BB962C8B-B14F-4D97-AF65-F5344CB8AC3E}">
        <p14:creationId xmlns:p14="http://schemas.microsoft.com/office/powerpoint/2010/main" val="4067745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m-KH" sz="2000" u="sng" dirty="0" smtClean="0">
                <a:latin typeface="Khmer OS Content" panose="02000500000000020004" pitchFamily="2" charset="0"/>
                <a:cs typeface="Khmer OS Content" panose="02000500000000020004" pitchFamily="2" charset="0"/>
              </a:rPr>
              <a:t>ចម្លើយ៖ </a:t>
            </a:r>
            <a:r>
              <a:rPr lang="km-KH" sz="2000" i="1" u="sng" dirty="0" smtClean="0">
                <a:latin typeface="Khmer OS Content" panose="02000500000000020004" pitchFamily="2" charset="0"/>
                <a:cs typeface="Khmer OS Content" panose="02000500000000020004" pitchFamily="2" charset="0"/>
              </a:rPr>
              <a:t>មិនត្រឹមត្រូវ</a:t>
            </a:r>
            <a:endParaRPr lang="km-KH" sz="2000" u="sng" dirty="0">
              <a:latin typeface="Khmer OS Content" panose="02000500000000020004" pitchFamily="2" charset="0"/>
              <a:cs typeface="Khmer OS Content" panose="02000500000000020004" pitchFamily="2" charset="0"/>
            </a:endParaRPr>
          </a:p>
        </p:txBody>
      </p:sp>
      <p:sp>
        <p:nvSpPr>
          <p:cNvPr id="3" name="Content Placeholder 2"/>
          <p:cNvSpPr>
            <a:spLocks noGrp="1"/>
          </p:cNvSpPr>
          <p:nvPr>
            <p:ph idx="1"/>
          </p:nvPr>
        </p:nvSpPr>
        <p:spPr/>
        <p:txBody>
          <a:bodyPr>
            <a:normAutofit/>
          </a:bodyPr>
          <a:lstStyle/>
          <a:p>
            <a:pPr>
              <a:lnSpc>
                <a:spcPct val="150000"/>
              </a:lnSpc>
            </a:pPr>
            <a:r>
              <a:rPr lang="km-KH" sz="2000" i="1" dirty="0" smtClean="0">
                <a:latin typeface="Khmer OS Content" panose="02000500000000020004" pitchFamily="2" charset="0"/>
                <a:cs typeface="Khmer OS Content" panose="02000500000000020004" pitchFamily="2" charset="0"/>
              </a:rPr>
              <a:t>សាសនា</a:t>
            </a:r>
            <a:r>
              <a:rPr lang="km-KH" sz="2000" dirty="0" smtClean="0">
                <a:latin typeface="Khmer OS Content" panose="02000500000000020004" pitchFamily="2" charset="0"/>
                <a:cs typeface="Khmer OS Content" panose="02000500000000020004" pitchFamily="2" charset="0"/>
              </a:rPr>
              <a:t> ជាក្រុមដែលត្រូវការពារ</a:t>
            </a:r>
            <a:r>
              <a:rPr sz="2000" dirty="0" smtClean="0">
                <a:latin typeface="Khmer OS Content" panose="02000500000000020004" pitchFamily="2" charset="0"/>
                <a:cs typeface="Khmer OS Content" panose="02000500000000020004" pitchFamily="2" charset="0"/>
              </a:rPr>
              <a:t>; </a:t>
            </a:r>
            <a:r>
              <a:rPr lang="km-KH" sz="2000" dirty="0" smtClean="0">
                <a:latin typeface="Khmer OS Content" panose="02000500000000020004" pitchFamily="2" charset="0"/>
                <a:cs typeface="Khmer OS Content" panose="02000500000000020004" pitchFamily="2" charset="0"/>
              </a:rPr>
              <a:t>ប៉ុន្តវាជាជាក្រុមដែលត្រូវការពារចំពោះ</a:t>
            </a:r>
            <a:r>
              <a:rPr lang="en-US" sz="2000" dirty="0" smtClean="0">
                <a:latin typeface="Khmer OS Content" panose="02000500000000020004" pitchFamily="2" charset="0"/>
                <a:cs typeface="Khmer OS Content" panose="02000500000000020004" pitchFamily="2" charset="0"/>
              </a:rPr>
              <a:t>        </a:t>
            </a:r>
            <a:r>
              <a:rPr lang="km-KH" sz="2000" i="1" dirty="0" smtClean="0">
                <a:latin typeface="Khmer OS Content" panose="02000500000000020004" pitchFamily="2" charset="0"/>
                <a:cs typeface="Khmer OS Content" panose="02000500000000020004" pitchFamily="2" charset="0"/>
              </a:rPr>
              <a:t>អ្នកស្វែងរក</a:t>
            </a:r>
            <a:r>
              <a:rPr lang="km-KH" sz="2000" dirty="0" smtClean="0">
                <a:latin typeface="Khmer OS Content" panose="02000500000000020004" pitchFamily="2" charset="0"/>
                <a:cs typeface="Khmer OS Content" panose="02000500000000020004" pitchFamily="2" charset="0"/>
              </a:rPr>
              <a:t>លំនៅដ្ឋានដែលជាបញ្ហានានា ដែល</a:t>
            </a:r>
            <a:r>
              <a:rPr lang="km-KH" sz="2000" b="1" dirty="0" smtClean="0">
                <a:latin typeface="Khmer OS Content" panose="02000500000000020004" pitchFamily="2" charset="0"/>
                <a:cs typeface="Khmer OS Content" panose="02000500000000020004" pitchFamily="2" charset="0"/>
              </a:rPr>
              <a:t>មិនមែន</a:t>
            </a:r>
            <a:r>
              <a:rPr lang="km-KH" sz="2000" dirty="0" smtClean="0">
                <a:latin typeface="Khmer OS Content" panose="02000500000000020004" pitchFamily="2" charset="0"/>
                <a:cs typeface="Khmer OS Content" panose="02000500000000020004" pitchFamily="2" charset="0"/>
              </a:rPr>
              <a:t>អ្នកផ្តល់សេវាកម្ម</a:t>
            </a:r>
            <a:r>
              <a:rPr lang="en-US" sz="2000" dirty="0" smtClean="0">
                <a:latin typeface="Khmer OS Content" panose="02000500000000020004" pitchFamily="2" charset="0"/>
                <a:cs typeface="Khmer OS Content" panose="02000500000000020004" pitchFamily="2" charset="0"/>
              </a:rPr>
              <a:t>      </a:t>
            </a:r>
            <a:r>
              <a:rPr lang="km-KH" sz="2000" dirty="0" smtClean="0">
                <a:latin typeface="Khmer OS Content" panose="02000500000000020004" pitchFamily="2" charset="0"/>
                <a:cs typeface="Khmer OS Content" panose="02000500000000020004" pitchFamily="2" charset="0"/>
              </a:rPr>
              <a:t>លំនៅដ្ឋានឡើយ។</a:t>
            </a:r>
          </a:p>
          <a:p>
            <a:pPr>
              <a:lnSpc>
                <a:spcPct val="150000"/>
              </a:lnSpc>
            </a:pPr>
            <a:endParaRPr lang="km-KH" sz="2000" dirty="0" smtClean="0">
              <a:latin typeface="Khmer OS Content" panose="02000500000000020004" pitchFamily="2" charset="0"/>
              <a:cs typeface="Khmer OS Content" panose="02000500000000020004" pitchFamily="2" charset="0"/>
            </a:endParaRPr>
          </a:p>
          <a:p>
            <a:pPr>
              <a:lnSpc>
                <a:spcPct val="150000"/>
              </a:lnSpc>
            </a:pPr>
            <a:r>
              <a:rPr lang="km-KH" sz="2000" dirty="0" smtClean="0">
                <a:latin typeface="Khmer OS Content" panose="02000500000000020004" pitchFamily="2" charset="0"/>
                <a:cs typeface="Khmer OS Content" panose="02000500000000020004" pitchFamily="2" charset="0"/>
              </a:rPr>
              <a:t>ក្នុងឧទាហរណ៍នេះ ស្ថានភាពអាពាហ៍ពិពាហ៍ គឺជាក្រុមដែលត្រូវការពារ។ មិនអាចប្រព្រឹត្តអំពើរើសអើងចំពោះប្រជាពលរដ្ឋ ដែលផ្អែកលើថាតើពួកគេរៀបការណ៍ហើយ ឬនៅលីវឡើយ។</a:t>
            </a:r>
            <a:endParaRPr lang="km-KH" sz="2000" dirty="0">
              <a:latin typeface="Khmer OS Content" panose="02000500000000020004" pitchFamily="2" charset="0"/>
              <a:cs typeface="Khmer OS Content" panose="02000500000000020004" pitchFamily="2" charset="0"/>
            </a:endParaRPr>
          </a:p>
        </p:txBody>
      </p:sp>
    </p:spTree>
    <p:extLst>
      <p:ext uri="{BB962C8B-B14F-4D97-AF65-F5344CB8AC3E}">
        <p14:creationId xmlns:p14="http://schemas.microsoft.com/office/powerpoint/2010/main" val="2927650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457200" y="274638"/>
            <a:ext cx="8229600" cy="1143000"/>
          </a:xfrm>
        </p:spPr>
        <p:txBody>
          <a:bodyPr>
            <a:normAutofit/>
          </a:bodyPr>
          <a:lstStyle/>
          <a:p>
            <a:pPr>
              <a:lnSpc>
                <a:spcPct val="150000"/>
              </a:lnSpc>
            </a:pPr>
            <a:r>
              <a:rPr lang="km-KH" sz="2000" dirty="0">
                <a:latin typeface="Khmer OS Content" panose="02000500000000020004" pitchFamily="2" charset="0"/>
                <a:cs typeface="Khmer OS Content" panose="02000500000000020004" pitchFamily="2" charset="0"/>
              </a:rPr>
              <a:t>ម្ចាស់ផ្ទះអាចសាកសួរព៌ត៌មានអំពីពូជសាសន៍ និងសេចក្ដីតឹងរឹងឬប្រិតប្រៀនចំពោះភាពពិការរបស់អ្នកដាក់ពាក្យសុំជួលផ្ទះ។</a:t>
            </a:r>
          </a:p>
        </p:txBody>
      </p:sp>
      <p:sp>
        <p:nvSpPr>
          <p:cNvPr id="3" name="TPAnswers"/>
          <p:cNvSpPr>
            <a:spLocks noGrp="1"/>
          </p:cNvSpPr>
          <p:nvPr>
            <p:ph type="body" idx="1"/>
            <p:custDataLst>
              <p:tags r:id="rId3"/>
            </p:custDataLst>
          </p:nvPr>
        </p:nvSpPr>
        <p:spPr>
          <a:xfrm>
            <a:off x="381000" y="2133600"/>
            <a:ext cx="4114800" cy="4525963"/>
          </a:xfrm>
        </p:spPr>
        <p:txBody>
          <a:bodyPr>
            <a:normAutofit/>
          </a:bodyPr>
          <a:lstStyle/>
          <a:p>
            <a:pPr marL="514350" indent="-514350">
              <a:lnSpc>
                <a:spcPct val="150000"/>
              </a:lnSpc>
              <a:buFont typeface="Arial" pitchFamily="34" charset="0"/>
              <a:buAutoNum type="alphaUcPeriod"/>
            </a:pPr>
            <a:r>
              <a:rPr lang="en-US" sz="2000" dirty="0" smtClean="0">
                <a:latin typeface="Khmer OS Content" panose="02000500000000020004" pitchFamily="2" charset="0"/>
                <a:cs typeface="Khmer OS Content" panose="02000500000000020004" pitchFamily="2" charset="0"/>
              </a:rPr>
              <a:t>True</a:t>
            </a:r>
          </a:p>
          <a:p>
            <a:pPr marL="514350" indent="-514350">
              <a:lnSpc>
                <a:spcPct val="150000"/>
              </a:lnSpc>
              <a:buFont typeface="Arial" pitchFamily="34" charset="0"/>
              <a:buAutoNum type="alphaUcPeriod"/>
            </a:pPr>
            <a:r>
              <a:rPr lang="en-US" sz="2000" dirty="0" smtClean="0">
                <a:latin typeface="Khmer OS Content" panose="02000500000000020004" pitchFamily="2" charset="0"/>
                <a:cs typeface="Khmer OS Content" panose="02000500000000020004" pitchFamily="2" charset="0"/>
              </a:rPr>
              <a:t>False</a:t>
            </a:r>
            <a:endParaRPr lang="km-KH" sz="2000" dirty="0">
              <a:latin typeface="Khmer OS Content" panose="02000500000000020004" pitchFamily="2" charset="0"/>
              <a:cs typeface="Khmer OS Content" panose="02000500000000020004" pitchFamily="2" charset="0"/>
            </a:endParaRPr>
          </a:p>
        </p:txBody>
      </p:sp>
      <p:pic>
        <p:nvPicPr>
          <p:cNvPr id="3074" name="Picture 2" descr="C:\Users\jlangowski\AppData\Local\Microsoft\Windows\Temporary Internet Files\Content.IE5\S72J6086\Black-Question-Mark-2269-large[1].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96000" y="2362200"/>
            <a:ext cx="2770800" cy="23916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TPChart"/>
          <p:cNvGraphicFramePr>
            <a:graphicFrameLocks noChangeAspect="1"/>
          </p:cNvGraphicFramePr>
          <p:nvPr>
            <p:custDataLst>
              <p:tags r:id="rId4"/>
            </p:custDataLst>
            <p:extLst>
              <p:ext uri="{D42A27DB-BD31-4B8C-83A1-F6EECF244321}">
                <p14:modId xmlns:p14="http://schemas.microsoft.com/office/powerpoint/2010/main" val="1252034192"/>
              </p:ext>
            </p:extLst>
          </p:nvPr>
        </p:nvGraphicFramePr>
        <p:xfrm>
          <a:off x="2438400" y="2743200"/>
          <a:ext cx="3200400" cy="3600450"/>
        </p:xfrm>
        <a:graphic>
          <a:graphicData uri="http://schemas.openxmlformats.org/presentationml/2006/ole">
            <mc:AlternateContent xmlns:mc="http://schemas.openxmlformats.org/markup-compatibility/2006">
              <mc:Choice xmlns:v="urn:schemas-microsoft-com:vml" Requires="v">
                <p:oleObj spid="_x0000_s3091" name="Chart" r:id="rId7" imgW="4572000" imgH="5143500" progId="MSGraph.Chart.8">
                  <p:embed followColorScheme="full"/>
                </p:oleObj>
              </mc:Choice>
              <mc:Fallback>
                <p:oleObj name="Chart" r:id="rId7" imgW="4572000" imgH="5143500" progId="MSGraph.Chart.8">
                  <p:embed followColorScheme="full"/>
                  <p:pic>
                    <p:nvPicPr>
                      <p:cNvPr id="0" name=""/>
                      <p:cNvPicPr/>
                      <p:nvPr/>
                    </p:nvPicPr>
                    <p:blipFill>
                      <a:blip r:embed="rId8"/>
                      <a:stretch>
                        <a:fillRect/>
                      </a:stretch>
                    </p:blipFill>
                    <p:spPr>
                      <a:xfrm>
                        <a:off x="2438400" y="2743200"/>
                        <a:ext cx="3200400" cy="3600450"/>
                      </a:xfrm>
                      <a:prstGeom prst="rect">
                        <a:avLst/>
                      </a:prstGeom>
                    </p:spPr>
                  </p:pic>
                </p:oleObj>
              </mc:Fallback>
            </mc:AlternateContent>
          </a:graphicData>
        </a:graphic>
      </p:graphicFrame>
      <p:sp>
        <p:nvSpPr>
          <p:cNvPr id="4" name="Rectangle 3"/>
          <p:cNvSpPr/>
          <p:nvPr/>
        </p:nvSpPr>
        <p:spPr>
          <a:xfrm>
            <a:off x="426720" y="3551469"/>
            <a:ext cx="2087880" cy="923330"/>
          </a:xfrm>
          <a:prstGeom prst="rect">
            <a:avLst/>
          </a:prstGeom>
        </p:spPr>
        <p:txBody>
          <a:bodyPr wrap="square">
            <a:spAutoFit/>
          </a:bodyPr>
          <a:lstStyle/>
          <a:p>
            <a:pPr marL="514350" indent="-514350">
              <a:lnSpc>
                <a:spcPct val="150000"/>
              </a:lnSpc>
              <a:buFont typeface="Arial" pitchFamily="34" charset="0"/>
              <a:buAutoNum type="alphaUcPeriod"/>
            </a:pPr>
            <a:r>
              <a:rPr lang="km-KH" dirty="0">
                <a:latin typeface="Khmer OS Content" panose="02000500000000020004" pitchFamily="2" charset="0"/>
                <a:cs typeface="Khmer OS Content" panose="02000500000000020004" pitchFamily="2" charset="0"/>
              </a:rPr>
              <a:t>ត្រឹមត្រូវ</a:t>
            </a:r>
          </a:p>
          <a:p>
            <a:pPr marL="514350" indent="-514350">
              <a:lnSpc>
                <a:spcPct val="150000"/>
              </a:lnSpc>
              <a:buFont typeface="Arial" pitchFamily="34" charset="0"/>
              <a:buAutoNum type="alphaUcPeriod"/>
            </a:pPr>
            <a:r>
              <a:rPr lang="km-KH" dirty="0">
                <a:latin typeface="Khmer OS Content" panose="02000500000000020004" pitchFamily="2" charset="0"/>
                <a:cs typeface="Khmer OS Content" panose="02000500000000020004" pitchFamily="2" charset="0"/>
              </a:rPr>
              <a:t>មិនត្រឹមត្រូវ</a:t>
            </a:r>
          </a:p>
        </p:txBody>
      </p:sp>
    </p:spTree>
    <p:custDataLst>
      <p:tags r:id="rId2"/>
    </p:custDataLst>
    <p:extLst>
      <p:ext uri="{BB962C8B-B14F-4D97-AF65-F5344CB8AC3E}">
        <p14:creationId xmlns:p14="http://schemas.microsoft.com/office/powerpoint/2010/main" val="3403229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m-KH" sz="2000" u="sng" dirty="0" smtClean="0">
                <a:latin typeface="Khmer OS Content" panose="02000500000000020004" pitchFamily="2" charset="0"/>
                <a:cs typeface="Khmer OS Content" panose="02000500000000020004" pitchFamily="2" charset="0"/>
              </a:rPr>
              <a:t>ចម្លើយ៖ </a:t>
            </a:r>
            <a:r>
              <a:rPr lang="km-KH" sz="2000" i="1" u="sng" dirty="0" smtClean="0">
                <a:latin typeface="Khmer OS Content" panose="02000500000000020004" pitchFamily="2" charset="0"/>
                <a:cs typeface="Khmer OS Content" panose="02000500000000020004" pitchFamily="2" charset="0"/>
              </a:rPr>
              <a:t>មិនត្រឹមត្រូវ</a:t>
            </a:r>
            <a:endParaRPr lang="km-KH" sz="2000" i="1" u="sng" dirty="0">
              <a:latin typeface="Khmer OS Content" panose="02000500000000020004" pitchFamily="2" charset="0"/>
              <a:cs typeface="Khmer OS Content" panose="02000500000000020004" pitchFamily="2" charset="0"/>
            </a:endParaRPr>
          </a:p>
        </p:txBody>
      </p:sp>
      <p:sp>
        <p:nvSpPr>
          <p:cNvPr id="3" name="Content Placeholder 2"/>
          <p:cNvSpPr>
            <a:spLocks noGrp="1"/>
          </p:cNvSpPr>
          <p:nvPr>
            <p:ph idx="1"/>
          </p:nvPr>
        </p:nvSpPr>
        <p:spPr/>
        <p:txBody>
          <a:bodyPr>
            <a:normAutofit/>
          </a:bodyPr>
          <a:lstStyle/>
          <a:p>
            <a:pPr marL="0" indent="0">
              <a:lnSpc>
                <a:spcPct val="150000"/>
              </a:lnSpc>
              <a:buNone/>
            </a:pPr>
            <a:endParaRPr lang="km-KH" sz="2000" b="1" dirty="0" smtClean="0">
              <a:latin typeface="Khmer OS Content" panose="02000500000000020004" pitchFamily="2" charset="0"/>
              <a:cs typeface="Khmer OS Content" panose="02000500000000020004" pitchFamily="2" charset="0"/>
            </a:endParaRPr>
          </a:p>
          <a:p>
            <a:pPr marL="0" indent="0">
              <a:lnSpc>
                <a:spcPct val="150000"/>
              </a:lnSpc>
              <a:buNone/>
            </a:pPr>
            <a:r>
              <a:rPr lang="km-KH" sz="2000" dirty="0" smtClean="0">
                <a:latin typeface="Khmer OS Content" panose="02000500000000020004" pitchFamily="2" charset="0"/>
                <a:cs typeface="Khmer OS Content" panose="02000500000000020004" pitchFamily="2" charset="0"/>
              </a:rPr>
              <a:t>ភាពពិការ ជាក្រុមដែលត្រូវការពារ ហើយអ្នកផ្តល់សេវាកម្មលំនៅដ្ឋានមិនអាចសាកសួរអ្នកដាក់ពាក្យសុំជួលផ្ទះអំពីពូជសាសន៍ ឬសេចក្ដីតឹងរឹងឬប្រិតប្រៀនចំពោះភាពពិការរបស់ពួកគេឡើយ។</a:t>
            </a:r>
          </a:p>
          <a:p>
            <a:pPr marL="0" indent="0">
              <a:lnSpc>
                <a:spcPct val="150000"/>
              </a:lnSpc>
              <a:buNone/>
            </a:pPr>
            <a:endParaRPr lang="km-KH" sz="2000" b="1" dirty="0">
              <a:latin typeface="Khmer OS Content" panose="02000500000000020004" pitchFamily="2" charset="0"/>
              <a:cs typeface="Khmer OS Content" panose="02000500000000020004" pitchFamily="2" charset="0"/>
            </a:endParaRPr>
          </a:p>
          <a:p>
            <a:pPr marL="0" indent="0">
              <a:lnSpc>
                <a:spcPct val="150000"/>
              </a:lnSpc>
              <a:buNone/>
            </a:pPr>
            <a:r>
              <a:rPr lang="km-KH" sz="2000" dirty="0" smtClean="0">
                <a:latin typeface="Khmer OS Content" panose="02000500000000020004" pitchFamily="2" charset="0"/>
                <a:cs typeface="Khmer OS Content" panose="02000500000000020004" pitchFamily="2" charset="0"/>
              </a:rPr>
              <a:t>កត់សម្គាល់ថាអ្នកផ្តល់សេវាកម្មលំនៅដ្ឋាន</a:t>
            </a:r>
            <a:r>
              <a:rPr lang="km-KH" sz="2000" i="1" dirty="0" smtClean="0">
                <a:latin typeface="Khmer OS Content" panose="02000500000000020004" pitchFamily="2" charset="0"/>
                <a:cs typeface="Khmer OS Content" panose="02000500000000020004" pitchFamily="2" charset="0"/>
              </a:rPr>
              <a:t>អាច</a:t>
            </a:r>
            <a:r>
              <a:rPr lang="km-KH" sz="2000" dirty="0" smtClean="0">
                <a:latin typeface="Khmer OS Content" panose="02000500000000020004" pitchFamily="2" charset="0"/>
                <a:cs typeface="Khmer OS Content" panose="02000500000000020004" pitchFamily="2" charset="0"/>
              </a:rPr>
              <a:t> ស្នើសុំការផ្ទៀងផ្ទាត់អំពីតម្រូវការ</a:t>
            </a:r>
            <a:r>
              <a:rPr lang="en-US" sz="2000" dirty="0" smtClean="0">
                <a:latin typeface="Khmer OS Content" panose="02000500000000020004" pitchFamily="2" charset="0"/>
                <a:cs typeface="Khmer OS Content" panose="02000500000000020004" pitchFamily="2" charset="0"/>
              </a:rPr>
              <a:t> </a:t>
            </a:r>
            <a:r>
              <a:rPr lang="km-KH" sz="2000" dirty="0" smtClean="0">
                <a:latin typeface="Khmer OS Content" panose="02000500000000020004" pitchFamily="2" charset="0"/>
                <a:cs typeface="Khmer OS Content" panose="02000500000000020004" pitchFamily="2" charset="0"/>
              </a:rPr>
              <a:t>ពាក់ព័ន្ធ បើសំណើការផ្តល់អនុសាសន៍ ឬការកែតម្រូវដែលសមហេតុផល បើតម្រូវការនោះ មិនមើលឃើញតាមលក្ខណៈខាងក្រៅ។</a:t>
            </a:r>
            <a:endParaRPr lang="km-KH" sz="2000" dirty="0">
              <a:latin typeface="Khmer OS Content" panose="02000500000000020004" pitchFamily="2" charset="0"/>
              <a:cs typeface="Khmer OS Content" panose="02000500000000020004" pitchFamily="2" charset="0"/>
            </a:endParaRPr>
          </a:p>
        </p:txBody>
      </p:sp>
    </p:spTree>
    <p:extLst>
      <p:ext uri="{BB962C8B-B14F-4D97-AF65-F5344CB8AC3E}">
        <p14:creationId xmlns:p14="http://schemas.microsoft.com/office/powerpoint/2010/main" val="5801910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457200" y="274638"/>
            <a:ext cx="8229600" cy="1143000"/>
          </a:xfrm>
        </p:spPr>
        <p:txBody>
          <a:bodyPr>
            <a:normAutofit/>
          </a:bodyPr>
          <a:lstStyle/>
          <a:p>
            <a:pPr marL="0" indent="0">
              <a:lnSpc>
                <a:spcPct val="150000"/>
              </a:lnSpc>
            </a:pPr>
            <a:r>
              <a:rPr lang="km-KH" sz="2000" dirty="0">
                <a:latin typeface="Khmer OS Content" panose="02000500000000020004" pitchFamily="2" charset="0"/>
                <a:cs typeface="Khmer OS Content" panose="02000500000000020004" pitchFamily="2" charset="0"/>
              </a:rPr>
              <a:t>ម្ចាស់ផ្ទះអាចបដិសេធជួលផ្ទះចំពោះបុគ្គលម្នាក់ ដោយសារគាត់</a:t>
            </a:r>
            <a:r>
              <a:rPr lang="km-KH" sz="2000" dirty="0" smtClean="0">
                <a:latin typeface="Khmer OS Content" panose="02000500000000020004" pitchFamily="2" charset="0"/>
                <a:cs typeface="Khmer OS Content" panose="02000500000000020004" pitchFamily="2" charset="0"/>
              </a:rPr>
              <a:t>ឬនាង</a:t>
            </a:r>
            <a:r>
              <a:rPr lang="en-US" sz="2000" dirty="0" smtClean="0">
                <a:latin typeface="Khmer OS Content" panose="02000500000000020004" pitchFamily="2" charset="0"/>
                <a:cs typeface="Khmer OS Content" panose="02000500000000020004" pitchFamily="2" charset="0"/>
              </a:rPr>
              <a:t/>
            </a:r>
            <a:br>
              <a:rPr lang="en-US" sz="2000" dirty="0" smtClean="0">
                <a:latin typeface="Khmer OS Content" panose="02000500000000020004" pitchFamily="2" charset="0"/>
                <a:cs typeface="Khmer OS Content" panose="02000500000000020004" pitchFamily="2" charset="0"/>
              </a:rPr>
            </a:br>
            <a:r>
              <a:rPr lang="km-KH" sz="2000" dirty="0" smtClean="0">
                <a:latin typeface="Khmer OS Content" panose="02000500000000020004" pitchFamily="2" charset="0"/>
                <a:cs typeface="Khmer OS Content" panose="02000500000000020004" pitchFamily="2" charset="0"/>
              </a:rPr>
              <a:t>មាន</a:t>
            </a:r>
            <a:r>
              <a:rPr lang="km-KH" sz="2000" dirty="0">
                <a:latin typeface="Khmer OS Content" panose="02000500000000020004" pitchFamily="2" charset="0"/>
                <a:cs typeface="Khmer OS Content" panose="02000500000000020004" pitchFamily="2" charset="0"/>
              </a:rPr>
              <a:t>ប្រវត្តិកម្ចីប្រាក់មិនល្អ។</a:t>
            </a:r>
          </a:p>
        </p:txBody>
      </p:sp>
      <p:sp>
        <p:nvSpPr>
          <p:cNvPr id="3" name="TPAnswers"/>
          <p:cNvSpPr>
            <a:spLocks noGrp="1"/>
          </p:cNvSpPr>
          <p:nvPr>
            <p:ph type="body" idx="1"/>
            <p:custDataLst>
              <p:tags r:id="rId3"/>
            </p:custDataLst>
          </p:nvPr>
        </p:nvSpPr>
        <p:spPr>
          <a:xfrm>
            <a:off x="457200" y="1905000"/>
            <a:ext cx="4114800" cy="4525963"/>
          </a:xfrm>
        </p:spPr>
        <p:txBody>
          <a:bodyPr/>
          <a:lstStyle/>
          <a:p>
            <a:pPr marL="514350" indent="-514350">
              <a:lnSpc>
                <a:spcPct val="150000"/>
              </a:lnSpc>
              <a:buFont typeface="Arial" pitchFamily="34" charset="0"/>
              <a:buAutoNum type="alphaUcPeriod"/>
            </a:pPr>
            <a:r>
              <a:rPr lang="en-US" sz="2000" dirty="0" smtClean="0">
                <a:latin typeface="Khmer OS Content" panose="02000500000000020004" pitchFamily="2" charset="0"/>
                <a:cs typeface="Khmer OS Content" panose="02000500000000020004" pitchFamily="2" charset="0"/>
              </a:rPr>
              <a:t>True</a:t>
            </a:r>
          </a:p>
          <a:p>
            <a:pPr marL="514350" indent="-514350">
              <a:lnSpc>
                <a:spcPct val="150000"/>
              </a:lnSpc>
              <a:buFont typeface="Arial" pitchFamily="34" charset="0"/>
              <a:buAutoNum type="alphaUcPeriod"/>
            </a:pPr>
            <a:r>
              <a:rPr lang="en-US" sz="2000" dirty="0" smtClean="0">
                <a:latin typeface="Khmer OS Content" panose="02000500000000020004" pitchFamily="2" charset="0"/>
                <a:cs typeface="Khmer OS Content" panose="02000500000000020004" pitchFamily="2" charset="0"/>
              </a:rPr>
              <a:t>False</a:t>
            </a:r>
            <a:endParaRPr lang="km-KH" sz="2000" dirty="0">
              <a:latin typeface="Khmer OS Content" panose="02000500000000020004" pitchFamily="2" charset="0"/>
              <a:cs typeface="Khmer OS Content" panose="02000500000000020004" pitchFamily="2" charset="0"/>
            </a:endParaRPr>
          </a:p>
        </p:txBody>
      </p:sp>
      <p:graphicFrame>
        <p:nvGraphicFramePr>
          <p:cNvPr id="4" name="TPChart"/>
          <p:cNvGraphicFramePr>
            <a:graphicFrameLocks noChangeAspect="1"/>
          </p:cNvGraphicFramePr>
          <p:nvPr>
            <p:custDataLst>
              <p:tags r:id="rId4"/>
            </p:custDataLst>
            <p:extLst>
              <p:ext uri="{D42A27DB-BD31-4B8C-83A1-F6EECF244321}">
                <p14:modId xmlns:p14="http://schemas.microsoft.com/office/powerpoint/2010/main" val="1668316059"/>
              </p:ext>
            </p:extLst>
          </p:nvPr>
        </p:nvGraphicFramePr>
        <p:xfrm>
          <a:off x="4800600" y="2057400"/>
          <a:ext cx="3352800" cy="3771900"/>
        </p:xfrm>
        <a:graphic>
          <a:graphicData uri="http://schemas.openxmlformats.org/presentationml/2006/ole">
            <mc:AlternateContent xmlns:mc="http://schemas.openxmlformats.org/markup-compatibility/2006">
              <mc:Choice xmlns:v="urn:schemas-microsoft-com:vml" Requires="v">
                <p:oleObj spid="_x0000_s4115" name="Chart" r:id="rId6" imgW="4572000" imgH="5143500" progId="MSGraph.Chart.8">
                  <p:embed followColorScheme="full"/>
                </p:oleObj>
              </mc:Choice>
              <mc:Fallback>
                <p:oleObj name="Chart" r:id="rId6" imgW="4572000" imgH="5143500" progId="MSGraph.Chart.8">
                  <p:embed followColorScheme="full"/>
                  <p:pic>
                    <p:nvPicPr>
                      <p:cNvPr id="0" name=""/>
                      <p:cNvPicPr/>
                      <p:nvPr/>
                    </p:nvPicPr>
                    <p:blipFill>
                      <a:blip r:embed="rId7"/>
                      <a:stretch>
                        <a:fillRect/>
                      </a:stretch>
                    </p:blipFill>
                    <p:spPr>
                      <a:xfrm>
                        <a:off x="4800600" y="2057400"/>
                        <a:ext cx="3352800" cy="3771900"/>
                      </a:xfrm>
                      <a:prstGeom prst="rect">
                        <a:avLst/>
                      </a:prstGeom>
                    </p:spPr>
                  </p:pic>
                </p:oleObj>
              </mc:Fallback>
            </mc:AlternateContent>
          </a:graphicData>
        </a:graphic>
      </p:graphicFrame>
      <p:sp>
        <p:nvSpPr>
          <p:cNvPr id="5" name="Rectangle 4"/>
          <p:cNvSpPr/>
          <p:nvPr/>
        </p:nvSpPr>
        <p:spPr>
          <a:xfrm>
            <a:off x="457200" y="3581400"/>
            <a:ext cx="2057400" cy="923330"/>
          </a:xfrm>
          <a:prstGeom prst="rect">
            <a:avLst/>
          </a:prstGeom>
        </p:spPr>
        <p:txBody>
          <a:bodyPr wrap="square">
            <a:spAutoFit/>
          </a:bodyPr>
          <a:lstStyle/>
          <a:p>
            <a:pPr marL="514350" indent="-514350">
              <a:lnSpc>
                <a:spcPct val="150000"/>
              </a:lnSpc>
              <a:buFont typeface="Arial" pitchFamily="34" charset="0"/>
              <a:buAutoNum type="alphaUcPeriod"/>
            </a:pPr>
            <a:r>
              <a:rPr lang="km-KH" dirty="0">
                <a:latin typeface="Khmer OS Content" panose="02000500000000020004" pitchFamily="2" charset="0"/>
                <a:cs typeface="Khmer OS Content" panose="02000500000000020004" pitchFamily="2" charset="0"/>
              </a:rPr>
              <a:t>ត្រឹមត្រូវ</a:t>
            </a:r>
          </a:p>
          <a:p>
            <a:pPr marL="514350" indent="-514350">
              <a:lnSpc>
                <a:spcPct val="150000"/>
              </a:lnSpc>
              <a:buFont typeface="Arial" pitchFamily="34" charset="0"/>
              <a:buAutoNum type="alphaUcPeriod"/>
            </a:pPr>
            <a:r>
              <a:rPr lang="km-KH" dirty="0">
                <a:latin typeface="Khmer OS Content" panose="02000500000000020004" pitchFamily="2" charset="0"/>
                <a:cs typeface="Khmer OS Content" panose="02000500000000020004" pitchFamily="2" charset="0"/>
              </a:rPr>
              <a:t>មិនត្រឹមត្រូវ</a:t>
            </a:r>
          </a:p>
        </p:txBody>
      </p:sp>
    </p:spTree>
    <p:custDataLst>
      <p:tags r:id="rId2"/>
    </p:custDataLst>
    <p:extLst>
      <p:ext uri="{BB962C8B-B14F-4D97-AF65-F5344CB8AC3E}">
        <p14:creationId xmlns:p14="http://schemas.microsoft.com/office/powerpoint/2010/main" val="509962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ct val="150000"/>
              </a:lnSpc>
            </a:pPr>
            <a:r>
              <a:rPr lang="km-KH" sz="2000" u="sng" dirty="0" smtClean="0">
                <a:latin typeface="Khmer OS Content" panose="02000500000000020004" pitchFamily="2" charset="0"/>
                <a:cs typeface="Khmer OS Content" panose="02000500000000020004" pitchFamily="2" charset="0"/>
              </a:rPr>
              <a:t>ចម្លើយ៖ </a:t>
            </a:r>
            <a:r>
              <a:rPr lang="km-KH" sz="2000" i="1" u="sng" dirty="0" smtClean="0">
                <a:latin typeface="Khmer OS Content" panose="02000500000000020004" pitchFamily="2" charset="0"/>
                <a:cs typeface="Khmer OS Content" panose="02000500000000020004" pitchFamily="2" charset="0"/>
              </a:rPr>
              <a:t>ត្រឹមត្រូវ</a:t>
            </a:r>
            <a:endParaRPr lang="km-KH" sz="2000" u="sng" dirty="0">
              <a:latin typeface="Khmer OS Content" panose="02000500000000020004" pitchFamily="2" charset="0"/>
              <a:cs typeface="Khmer OS Content" panose="02000500000000020004" pitchFamily="2" charset="0"/>
            </a:endParaRPr>
          </a:p>
        </p:txBody>
      </p:sp>
      <p:sp>
        <p:nvSpPr>
          <p:cNvPr id="3" name="Content Placeholder 2"/>
          <p:cNvSpPr>
            <a:spLocks noGrp="1"/>
          </p:cNvSpPr>
          <p:nvPr>
            <p:ph idx="1"/>
          </p:nvPr>
        </p:nvSpPr>
        <p:spPr/>
        <p:txBody>
          <a:bodyPr>
            <a:normAutofit/>
          </a:bodyPr>
          <a:lstStyle/>
          <a:p>
            <a:pPr>
              <a:lnSpc>
                <a:spcPct val="150000"/>
              </a:lnSpc>
            </a:pPr>
            <a:r>
              <a:rPr lang="km-KH" sz="2000" dirty="0" smtClean="0">
                <a:latin typeface="Khmer OS Content" panose="02000500000000020004" pitchFamily="2" charset="0"/>
                <a:cs typeface="Khmer OS Content" panose="02000500000000020004" pitchFamily="2" charset="0"/>
              </a:rPr>
              <a:t>មានប្រវត្តិកម្ចីប្រាក់មិនល្អ </a:t>
            </a:r>
            <a:r>
              <a:rPr sz="2000" dirty="0" smtClean="0">
                <a:latin typeface="Khmer OS Content" panose="02000500000000020004" pitchFamily="2" charset="0"/>
                <a:cs typeface="Khmer OS Content" panose="02000500000000020004" pitchFamily="2" charset="0"/>
              </a:rPr>
              <a:t>(</a:t>
            </a:r>
            <a:r>
              <a:rPr lang="km-KH" sz="2000" dirty="0" smtClean="0">
                <a:latin typeface="Khmer OS Content" panose="02000500000000020004" pitchFamily="2" charset="0"/>
                <a:cs typeface="Khmer OS Content" panose="02000500000000020004" pitchFamily="2" charset="0"/>
              </a:rPr>
              <a:t>ឬប្រភេទណាមួយនៃប្រវត្តិកម្ចីប្រាក់</a:t>
            </a:r>
            <a:r>
              <a:rPr sz="2000" dirty="0" smtClean="0">
                <a:latin typeface="Khmer OS Content" panose="02000500000000020004" pitchFamily="2" charset="0"/>
                <a:cs typeface="Khmer OS Content" panose="02000500000000020004" pitchFamily="2" charset="0"/>
              </a:rPr>
              <a:t>) </a:t>
            </a:r>
            <a:r>
              <a:rPr lang="km-KH" sz="2000" dirty="0" smtClean="0">
                <a:latin typeface="Khmer OS Content" panose="02000500000000020004" pitchFamily="2" charset="0"/>
                <a:cs typeface="Khmer OS Content" panose="02000500000000020004" pitchFamily="2" charset="0"/>
              </a:rPr>
              <a:t>មិនមែនជាក្រុមដែលត្រូវការពារឡើយ។</a:t>
            </a:r>
          </a:p>
          <a:p>
            <a:pPr>
              <a:lnSpc>
                <a:spcPct val="150000"/>
              </a:lnSpc>
            </a:pPr>
            <a:endParaRPr lang="km-KH" sz="2000" dirty="0" smtClean="0">
              <a:latin typeface="Khmer OS Content" panose="02000500000000020004" pitchFamily="2" charset="0"/>
              <a:cs typeface="Khmer OS Content" panose="02000500000000020004" pitchFamily="2" charset="0"/>
            </a:endParaRPr>
          </a:p>
          <a:p>
            <a:pPr>
              <a:lnSpc>
                <a:spcPct val="150000"/>
              </a:lnSpc>
            </a:pPr>
            <a:r>
              <a:rPr lang="km-KH" sz="2000" dirty="0" smtClean="0">
                <a:latin typeface="Khmer OS Content" panose="02000500000000020004" pitchFamily="2" charset="0"/>
                <a:cs typeface="Khmer OS Content" panose="02000500000000020004" pitchFamily="2" charset="0"/>
              </a:rPr>
              <a:t>សម្គាល់ </a:t>
            </a:r>
            <a:r>
              <a:rPr sz="2000" dirty="0" smtClean="0">
                <a:latin typeface="Khmer OS Content" panose="02000500000000020004" pitchFamily="2" charset="0"/>
                <a:cs typeface="Khmer OS Content" panose="02000500000000020004" pitchFamily="2" charset="0"/>
              </a:rPr>
              <a:t>– </a:t>
            </a:r>
            <a:r>
              <a:rPr lang="km-KH" sz="2000" dirty="0" smtClean="0">
                <a:latin typeface="Khmer OS Content" panose="02000500000000020004" pitchFamily="2" charset="0"/>
                <a:cs typeface="Khmer OS Content" panose="02000500000000020004" pitchFamily="2" charset="0"/>
              </a:rPr>
              <a:t>បើការវិនិច្ឆ័យត្រូវបានអនុវត្តចំពោះអ្នកដាក់ពាក្យសុំជួលផ្ទះ បន្ទាប់មកវាត្រូវអនុវត្តចំពោះអ្នកដាក់ពាក្យសុំទាំងអស់ មិនមែនតែក្រុមដែលត្រូវការពារ</a:t>
            </a:r>
            <a:r>
              <a:rPr lang="en-US" sz="2000" dirty="0" smtClean="0">
                <a:latin typeface="Khmer OS Content" panose="02000500000000020004" pitchFamily="2" charset="0"/>
                <a:cs typeface="Khmer OS Content" panose="02000500000000020004" pitchFamily="2" charset="0"/>
              </a:rPr>
              <a:t>   </a:t>
            </a:r>
            <a:r>
              <a:rPr lang="km-KH" sz="2000" dirty="0" smtClean="0">
                <a:latin typeface="Khmer OS Content" panose="02000500000000020004" pitchFamily="2" charset="0"/>
                <a:cs typeface="Khmer OS Content" panose="02000500000000020004" pitchFamily="2" charset="0"/>
              </a:rPr>
              <a:t>ជាក់លាក់ឡើយ </a:t>
            </a:r>
            <a:r>
              <a:rPr sz="2000" dirty="0" smtClean="0">
                <a:latin typeface="Khmer OS Content" panose="02000500000000020004" pitchFamily="2" charset="0"/>
                <a:cs typeface="Khmer OS Content" panose="02000500000000020004" pitchFamily="2" charset="0"/>
              </a:rPr>
              <a:t>(</a:t>
            </a:r>
            <a:r>
              <a:rPr lang="km-KH" sz="2000" dirty="0" smtClean="0">
                <a:latin typeface="Khmer OS Content" panose="02000500000000020004" pitchFamily="2" charset="0"/>
                <a:cs typeface="Khmer OS Content" panose="02000500000000020004" pitchFamily="2" charset="0"/>
              </a:rPr>
              <a:t>ឧទាហរណ៍ ដោយផ្អែកលើភេទ</a:t>
            </a:r>
            <a:r>
              <a:rPr sz="2000" dirty="0" smtClean="0">
                <a:latin typeface="Khmer OS Content" panose="02000500000000020004" pitchFamily="2" charset="0"/>
                <a:cs typeface="Khmer OS Content" panose="02000500000000020004" pitchFamily="2" charset="0"/>
              </a:rPr>
              <a:t>, </a:t>
            </a:r>
            <a:r>
              <a:rPr lang="km-KH" sz="2000" dirty="0" smtClean="0">
                <a:latin typeface="Khmer OS Content" panose="02000500000000020004" pitchFamily="2" charset="0"/>
                <a:cs typeface="Khmer OS Content" panose="02000500000000020004" pitchFamily="2" charset="0"/>
              </a:rPr>
              <a:t>ពូជសាសន៍</a:t>
            </a:r>
            <a:r>
              <a:rPr sz="2000" dirty="0" smtClean="0">
                <a:latin typeface="Khmer OS Content" panose="02000500000000020004" pitchFamily="2" charset="0"/>
                <a:cs typeface="Khmer OS Content" panose="02000500000000020004" pitchFamily="2" charset="0"/>
              </a:rPr>
              <a:t>, </a:t>
            </a:r>
            <a:r>
              <a:rPr lang="km-KH" sz="2000" dirty="0" smtClean="0">
                <a:latin typeface="Khmer OS Content" panose="02000500000000020004" pitchFamily="2" charset="0"/>
                <a:cs typeface="Khmer OS Content" panose="02000500000000020004" pitchFamily="2" charset="0"/>
              </a:rPr>
              <a:t>មិនថាតើអ្នកណាម្នាក់ទទួលបានជំនួយជួលផ្ទះឡើយ</a:t>
            </a:r>
            <a:r>
              <a:rPr sz="2000" dirty="0" smtClean="0">
                <a:latin typeface="Khmer OS Content" panose="02000500000000020004" pitchFamily="2" charset="0"/>
                <a:cs typeface="Khmer OS Content" panose="02000500000000020004" pitchFamily="2" charset="0"/>
              </a:rPr>
              <a:t>)</a:t>
            </a:r>
            <a:endParaRPr lang="km-KH" sz="2000" b="1" dirty="0">
              <a:latin typeface="Khmer OS Content" panose="02000500000000020004" pitchFamily="2" charset="0"/>
              <a:cs typeface="Khmer OS Content" panose="02000500000000020004" pitchFamily="2" charset="0"/>
            </a:endParaRPr>
          </a:p>
        </p:txBody>
      </p:sp>
    </p:spTree>
    <p:extLst>
      <p:ext uri="{BB962C8B-B14F-4D97-AF65-F5344CB8AC3E}">
        <p14:creationId xmlns:p14="http://schemas.microsoft.com/office/powerpoint/2010/main" val="35289547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WASPOLLED" val="3F50DC4738F7411C8F50D15C76E2B0C8"/>
  <p:tag name="TPVERSION" val="5"/>
  <p:tag name="TPFULLVERSION" val="5.3.1.3337"/>
  <p:tag name="PPTVERSION" val="15"/>
  <p:tag name="TPOS" val="2"/>
</p:tagLst>
</file>

<file path=ppt/tags/tag10.xml><?xml version="1.0" encoding="utf-8"?>
<p:tagLst xmlns:a="http://schemas.openxmlformats.org/drawingml/2006/main" xmlns:r="http://schemas.openxmlformats.org/officeDocument/2006/relationships" xmlns:p="http://schemas.openxmlformats.org/presentationml/2006/main">
  <p:tag name="TYPE" val="0"/>
  <p:tag name="DEFINEDCOLORS" val="3,6,10,45,32,50,13,4,9,55,1"/>
  <p:tag name="NUMBERFORMAT" val="0"/>
  <p:tag name="LABELFORMAT" val="0"/>
  <p:tag name="COLORTYPE" val="SCHEME"/>
</p:tagLst>
</file>

<file path=ppt/tags/tag11.xml><?xml version="1.0" encoding="utf-8"?>
<p:tagLst xmlns:a="http://schemas.openxmlformats.org/drawingml/2006/main" xmlns:r="http://schemas.openxmlformats.org/officeDocument/2006/relationships" xmlns:p="http://schemas.openxmlformats.org/presentationml/2006/main">
  <p:tag name="TYPE" val="TrueFalse"/>
  <p:tag name="TPQUESTIONXML" val="﻿&lt;?xml version=&quot;1.0&quot; encoding=&quot;utf-8&quot;?&gt;&#10;&lt;questionlist&gt;&#10;    &lt;properties&gt;&#10;        &lt;guid&gt;FCD53ACE5FC84261BA1BB4D668FCB32A&lt;/guid&gt;&#10;        &lt;description /&gt;&#10;        &lt;date&gt;6/5/2014 2:11:11 P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B4DDE9A2E243405BB3B46AAA78F602BE&lt;/guid&gt;&#10;            &lt;repollguid&gt;C3E69A15635C4206B19200C497574659&lt;/repollguid&gt;&#10;            &lt;sourceid&gt;053BEC03769A4529AD34DE271B0AB87B&lt;/sourceid&gt;&#10;            &lt;questiontext&gt;A landlord may refuse to rent to a person because he or she has a bad credit history.&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correctanswerindicator&gt;True&lt;/correctanswerindicator&gt;&#10;            &lt;truefalse&gt;True&lt;/truefalse&gt;&#10;            &lt;answers&gt;&#10;                &lt;answer&gt;&#10;                    &lt;guid&gt;64E6EBA9DD7E4AF680B23736E3DF6E93&lt;/guid&gt;&#10;                    &lt;answertext&gt;True&lt;/answertext&gt;&#10;                    &lt;valuetype&gt;1&lt;/valuetype&gt;&#10;                &lt;/answer&gt;&#10;                &lt;answer&gt;&#10;                    &lt;guid&gt;823BD600EB5945FC81FA71DCA845F6C2&lt;/guid&gt;&#10;                    &lt;answertext&gt;False&lt;/answertext&gt;&#10;                    &lt;valuetype&gt;-1&lt;/valuetype&gt;&#10;                &lt;/answer&gt;&#10;            &lt;/answers&gt;&#10;        &lt;/multichoice&gt;&#10;    &lt;/questions&gt;&#10;&lt;/questionlist&gt;"/>
  <p:tag name="LIVECHARTING" val="False"/>
  <p:tag name="AUTOOPENPOLL" val="True"/>
  <p:tag name="AUTOFORMATCHART" val="True"/>
  <p:tag name="HASRESULTS" val="False"/>
</p:tagLst>
</file>

<file path=ppt/tags/tag12.xml><?xml version="1.0" encoding="utf-8"?>
<p:tagLst xmlns:a="http://schemas.openxmlformats.org/drawingml/2006/main" xmlns:r="http://schemas.openxmlformats.org/officeDocument/2006/relationships" xmlns:p="http://schemas.openxmlformats.org/presentationml/2006/main">
  <p:tag name="ZEROBASED" val="False"/>
</p:tagLst>
</file>

<file path=ppt/tags/tag13.xml><?xml version="1.0" encoding="utf-8"?>
<p:tagLst xmlns:a="http://schemas.openxmlformats.org/drawingml/2006/main" xmlns:r="http://schemas.openxmlformats.org/officeDocument/2006/relationships" xmlns:p="http://schemas.openxmlformats.org/presentationml/2006/main">
  <p:tag name="TYPE" val="0"/>
  <p:tag name="DEFINEDCOLORS" val="3,6,10,45,32,50,13,4,9,55,1"/>
  <p:tag name="NUMBERFORMAT" val="0"/>
  <p:tag name="LABELFORMAT" val="0"/>
  <p:tag name="COLORTYPE" val="SCHEME"/>
</p:tagLst>
</file>

<file path=ppt/tags/tag14.xml><?xml version="1.0" encoding="utf-8"?>
<p:tagLst xmlns:a="http://schemas.openxmlformats.org/drawingml/2006/main" xmlns:r="http://schemas.openxmlformats.org/officeDocument/2006/relationships" xmlns:p="http://schemas.openxmlformats.org/presentationml/2006/main">
  <p:tag name="TYPE" val="TrueFalse"/>
  <p:tag name="TPQUESTIONXML" val="﻿&lt;?xml version=&quot;1.0&quot; encoding=&quot;utf-8&quot;?&gt;&#10;&lt;questionlist&gt;&#10;    &lt;properties&gt;&#10;        &lt;guid&gt;F57D6236BA3B4E4E9067A35C260E068F&lt;/guid&gt;&#10;        &lt;description /&gt;&#10;        &lt;date&gt;6/5/2014 2:11:54 P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2C9DED75EFEB4B55A3322C3FEAB9446C&lt;/guid&gt;&#10;            &lt;repollguid&gt;8B1A1B19D6E84EC6969B42B4FE6FECFF&lt;/repollguid&gt;&#10;            &lt;sourceid&gt;ADFFCDF001A34969B9862792D60D23CB&lt;/sourceid&gt;&#10;            &lt;questiontext&gt;ម្ចាស់ផ្ទះ អាចបដិសេធជួលផ្ទះត្រង់ផ្នែក 8 ស្តីពីអ្នកទទួល (លិខិតបញ្ជាក់លំនៅដ្ឋាន) ដោយសារផ្ទះល្វែងនឹងមិនឆ្លងកាត់ការត្រួតពិនិត្យឡើយ។&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correctanswerindicator&gt;True&lt;/correctanswerindicator&gt;&#10;            &lt;truefalse&gt;True&lt;/truefalse&gt;&#10;            &lt;answers&gt;&#10;                &lt;answer&gt;&#10;                    &lt;guid&gt;7033974D9227472F8822C4C8DE372685&lt;/guid&gt;&#10;                    &lt;answertext&gt;True&lt;/answertext&gt;&#10;                    &lt;valuetype&gt;-1&lt;/valuetype&gt;&#10;                &lt;/answer&gt;&#10;                &lt;answer&gt;&#10;                    &lt;guid&gt;7B2627E618CA4910B30BA4DC9F0FC85E&lt;/guid&gt;&#10;                    &lt;answertext&gt;False&lt;/answertext&gt;&#10;                    &lt;valuetype&gt;1&lt;/valuetype&gt;&#10;                &lt;/answer&gt;&#10;            &lt;/answers&gt;&#10;        &lt;/multichoice&gt;&#10;    &lt;/questions&gt;&#10;&lt;/questionlist&gt;"/>
  <p:tag name="LIVECHARTING" val="False"/>
  <p:tag name="AUTOOPENPOLL" val="True"/>
  <p:tag name="AUTOFORMATCHART" val="True"/>
  <p:tag name="HASRESULTS" val="False"/>
</p:tagLst>
</file>

<file path=ppt/tags/tag15.xml><?xml version="1.0" encoding="utf-8"?>
<p:tagLst xmlns:a="http://schemas.openxmlformats.org/drawingml/2006/main" xmlns:r="http://schemas.openxmlformats.org/officeDocument/2006/relationships" xmlns:p="http://schemas.openxmlformats.org/presentationml/2006/main">
  <p:tag name="ZEROBASED" val="False"/>
</p:tagLst>
</file>

<file path=ppt/tags/tag16.xml><?xml version="1.0" encoding="utf-8"?>
<p:tagLst xmlns:a="http://schemas.openxmlformats.org/drawingml/2006/main" xmlns:r="http://schemas.openxmlformats.org/officeDocument/2006/relationships" xmlns:p="http://schemas.openxmlformats.org/presentationml/2006/main">
  <p:tag name="TYPE" val="0"/>
  <p:tag name="DEFINEDCOLORS" val="3,6,10,45,32,50,13,4,9,55,1"/>
  <p:tag name="NUMBERFORMAT" val="0"/>
  <p:tag name="LABELFORMAT" val="0"/>
  <p:tag name="COLORTYPE" val="SCHEME"/>
</p:tagLst>
</file>

<file path=ppt/tags/tag17.xml><?xml version="1.0" encoding="utf-8"?>
<p:tagLst xmlns:a="http://schemas.openxmlformats.org/drawingml/2006/main" xmlns:r="http://schemas.openxmlformats.org/officeDocument/2006/relationships" xmlns:p="http://schemas.openxmlformats.org/presentationml/2006/main">
  <p:tag name="TYPE" val="TrueFalse"/>
  <p:tag name="TPQUESTIONXML" val="﻿&lt;?xml version=&quot;1.0&quot; encoding=&quot;utf-8&quot;?&gt;&#10;&lt;questionlist&gt;&#10;    &lt;properties&gt;&#10;        &lt;guid&gt;FED7F93A2DE64F3BA1079E61A391B570&lt;/guid&gt;&#10;        &lt;description /&gt;&#10;        &lt;date&gt;6/5/2014 2:13:43 P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4120A793F0024DADAB4C24721EC3BF3D&lt;/guid&gt;&#10;            &lt;repollguid&gt;1098BCD2C9D94CAAA412E30BCF74F29B&lt;/repollguid&gt;&#10;            &lt;sourceid&gt;966B0B38002D4510BFADFBBC87790AF7&lt;/sourceid&gt;&#10;            &lt;questiontext&gt;A person is denied housing because the housing provider believes that person has a disability, even though she does not, is protected by fair housing laws.&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correctanswerindicator&gt;True&lt;/correctanswerindicator&gt;&#10;            &lt;truefalse&gt;True&lt;/truefalse&gt;&#10;            &lt;answers&gt;&#10;                &lt;answer&gt;&#10;                    &lt;guid&gt;7AD93BC5C01C4E7B8D04FAFFED9840B1&lt;/guid&gt;&#10;                    &lt;answertext&gt;True&lt;/answertext&gt;&#10;                    &lt;valuetype&gt;1&lt;/valuetype&gt;&#10;                &lt;/answer&gt;&#10;                &lt;answer&gt;&#10;                    &lt;guid&gt;565BF40235094553B98D46972E9F528D&lt;/guid&gt;&#10;                    &lt;answertext&gt;False&lt;/answertext&gt;&#10;                    &lt;valuetype&gt;-1&lt;/valuetype&gt;&#10;                &lt;/answer&gt;&#10;            &lt;/answers&gt;&#10;        &lt;/multichoice&gt;&#10;    &lt;/questions&gt;&#10;&lt;/questionlist&gt;"/>
  <p:tag name="LIVECHARTING" val="False"/>
  <p:tag name="AUTOOPENPOLL" val="True"/>
  <p:tag name="AUTOFORMATCHART" val="True"/>
  <p:tag name="HASRESULTS" val="False"/>
</p:tagLst>
</file>

<file path=ppt/tags/tag18.xml><?xml version="1.0" encoding="utf-8"?>
<p:tagLst xmlns:a="http://schemas.openxmlformats.org/drawingml/2006/main" xmlns:r="http://schemas.openxmlformats.org/officeDocument/2006/relationships" xmlns:p="http://schemas.openxmlformats.org/presentationml/2006/main">
  <p:tag name="ZEROBASED" val="False"/>
</p:tagLst>
</file>

<file path=ppt/tags/tag19.xml><?xml version="1.0" encoding="utf-8"?>
<p:tagLst xmlns:a="http://schemas.openxmlformats.org/drawingml/2006/main" xmlns:r="http://schemas.openxmlformats.org/officeDocument/2006/relationships" xmlns:p="http://schemas.openxmlformats.org/presentationml/2006/main">
  <p:tag name="TYPE" val="0"/>
  <p:tag name="DEFINEDCOLORS" val="3,6,10,45,32,50,13,4,9,55,1"/>
  <p:tag name="NUMBERFORMAT" val="0"/>
  <p:tag name="LABELFORMAT" val="0"/>
  <p:tag name="COLORTYPE" val="SCHEME"/>
</p:tagLst>
</file>

<file path=ppt/tags/tag2.xml><?xml version="1.0" encoding="utf-8"?>
<p:tagLst xmlns:a="http://schemas.openxmlformats.org/drawingml/2006/main" xmlns:r="http://schemas.openxmlformats.org/officeDocument/2006/relationships" xmlns:p="http://schemas.openxmlformats.org/presentationml/2006/main">
  <p:tag name="RESULTS" val="A landlord can refuse to rent to a person because he or she is a student[;crlf;]1[;]1[;]1[;]False[;]0[;][;crlf;]2[;]2[;]0[;]0[;crlf;]0[;]0[;]True1[;]True[;][;crlf;]1[;]0[;]False2[;]False[;]"/>
  <p:tag name="TYPE" val="TrueFalse"/>
  <p:tag name="TPQUESTIONXML" val="﻿&lt;?xml version=&quot;1.0&quot; encoding=&quot;utf-8&quot;?&gt;&#10;&lt;questionlist&gt;&#10;    &lt;properties&gt;&#10;        &lt;guid&gt;D6AAB118AD34422FB010E201D5C26C17&lt;/guid&gt;&#10;        &lt;description /&gt;&#10;        &lt;date&gt;6/5/2014 1:28:32 P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CC03B9F69CDA458A8FB947EE0B5B2637&lt;/guid&gt;&#10;            &lt;repollguid&gt;FD72B0FD01A643B1B65F7FAA96005E91&lt;/repollguid&gt;&#10;            &lt;sourceid&gt;432A6009AD644E1AB1B249B1B7FA9E10&lt;/sourceid&gt;&#10;            &lt;questiontext&gt;ម្ចាស់ផ្ទះអាចបដិសេធជួលផ្ទះចំពោះបុគ្គលម្នាក់ ដោយសារគាត់ឬនាងជាសិស្ស។&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correctanswerindicator&gt;True&lt;/correctanswerindicator&gt;&#10;            &lt;truefalse&gt;True&lt;/truefalse&gt;&#10;            &lt;answers&gt;&#10;                &lt;answer&gt;&#10;                    &lt;guid&gt;6897221833884A28BFBE1BFA147AE72A&lt;/guid&gt;&#10;                    &lt;answertext&gt;True&lt;/answertext&gt;&#10;                    &lt;valuetype&gt;1&lt;/valuetype&gt;&#10;                &lt;/answer&gt;&#10;                &lt;answer&gt;&#10;                    &lt;guid&gt;2039B1A3B4864B19A4AE8E7A3068C8D2&lt;/guid&gt;&#10;                    &lt;answertext&gt;False&lt;/answertext&gt;&#10;                    &lt;valuetype&gt;-1&lt;/valuetype&gt;&#10;                &lt;/answer&gt;&#10;            &lt;/answers&gt;&#10;        &lt;/multichoice&gt;&#10;    &lt;/questions&gt;&#10;&lt;/questionlist&gt;"/>
  <p:tag name="LIVECHARTING" val="False"/>
  <p:tag name="AUTOOPENPOLL" val="True"/>
  <p:tag name="AUTOFORMATCHART" val="True"/>
  <p:tag name="HASRESULTS" val="False"/>
</p:tagLst>
</file>

<file path=ppt/tags/tag20.xml><?xml version="1.0" encoding="utf-8"?>
<p:tagLst xmlns:a="http://schemas.openxmlformats.org/drawingml/2006/main" xmlns:r="http://schemas.openxmlformats.org/officeDocument/2006/relationships" xmlns:p="http://schemas.openxmlformats.org/presentationml/2006/main">
  <p:tag name="TYPE" val="TrueFalse"/>
  <p:tag name="TPQUESTIONXML" val="﻿&lt;?xml version=&quot;1.0&quot; encoding=&quot;utf-8&quot;?&gt;&#10;&lt;questionlist&gt;&#10;    &lt;properties&gt;&#10;        &lt;guid&gt;894018857BFD496797CF61F84EA405FA&lt;/guid&gt;&#10;        &lt;description /&gt;&#10;        &lt;date&gt;6/5/2014 2:14:45 P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A0EC0989107D4B6FB076493728CDA45A&lt;/guid&gt;&#10;            &lt;repollguid&gt;D9931EB86A104226A8A04864BCA6A4D3&lt;/repollguid&gt;&#10;            &lt;sourceid&gt;898EBAAD15034D2788CFE2E108856B77&lt;/sourceid&gt;&#10;            &lt;questiontext&gt;Tenants with children can be required to live in ground floor apartments so that other tenants are not bothered.&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correctanswerindicator&gt;True&lt;/correctanswerindicator&gt;&#10;            &lt;truefalse&gt;True&lt;/truefalse&gt;&#10;            &lt;answers&gt;&#10;                &lt;answer&gt;&#10;                    &lt;guid&gt;10C9C9072EB541A0AB8CEAA40D5D1D12&lt;/guid&gt;&#10;                    &lt;answertext&gt;True&lt;/answertext&gt;&#10;                    &lt;valuetype&gt;-1&lt;/valuetype&gt;&#10;                &lt;/answer&gt;&#10;                &lt;answer&gt;&#10;                    &lt;guid&gt;97E1564AB58540C29385D58F47B9A365&lt;/guid&gt;&#10;                    &lt;answertext&gt;False&lt;/answertext&gt;&#10;                    &lt;valuetype&gt;1&lt;/valuetype&gt;&#10;                &lt;/answer&gt;&#10;            &lt;/answers&gt;&#10;        &lt;/multichoice&gt;&#10;    &lt;/questions&gt;&#10;&lt;/questionlist&gt;"/>
  <p:tag name="LIVECHARTING" val="False"/>
  <p:tag name="AUTOOPENPOLL" val="True"/>
  <p:tag name="AUTOFORMATCHART" val="True"/>
  <p:tag name="HASRESULTS" val="False"/>
</p:tagLst>
</file>

<file path=ppt/tags/tag21.xml><?xml version="1.0" encoding="utf-8"?>
<p:tagLst xmlns:a="http://schemas.openxmlformats.org/drawingml/2006/main" xmlns:r="http://schemas.openxmlformats.org/officeDocument/2006/relationships" xmlns:p="http://schemas.openxmlformats.org/presentationml/2006/main">
  <p:tag name="ZEROBASED" val="False"/>
</p:tagLst>
</file>

<file path=ppt/tags/tag22.xml><?xml version="1.0" encoding="utf-8"?>
<p:tagLst xmlns:a="http://schemas.openxmlformats.org/drawingml/2006/main" xmlns:r="http://schemas.openxmlformats.org/officeDocument/2006/relationships" xmlns:p="http://schemas.openxmlformats.org/presentationml/2006/main">
  <p:tag name="TYPE" val="0"/>
  <p:tag name="DEFINEDCOLORS" val="3,6,10,45,32,50,13,4,9,55,1"/>
  <p:tag name="NUMBERFORMAT" val="0"/>
  <p:tag name="LABELFORMAT" val="0"/>
  <p:tag name="COLORTYPE" val="SCHEME"/>
</p:tagLst>
</file>

<file path=ppt/tags/tag23.xml><?xml version="1.0" encoding="utf-8"?>
<p:tagLst xmlns:a="http://schemas.openxmlformats.org/drawingml/2006/main" xmlns:r="http://schemas.openxmlformats.org/officeDocument/2006/relationships" xmlns:p="http://schemas.openxmlformats.org/presentationml/2006/main">
  <p:tag name="TYPE" val="TrueFalse"/>
  <p:tag name="TPQUESTIONXML" val="﻿&lt;?xml version=&quot;1.0&quot; encoding=&quot;utf-8&quot;?&gt;&#10;&lt;questionlist&gt;&#10;    &lt;properties&gt;&#10;        &lt;guid&gt;EB2260918ED54C6C995F309DEDCCEDCF&lt;/guid&gt;&#10;        &lt;description /&gt;&#10;        &lt;date&gt;6/5/2014 2:15:29 P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4C0DAA84C6F94D6F8C51058AF47B76CD&lt;/guid&gt;&#10;            &lt;repollguid&gt;13E164839B0D4940A9B65F56DA803FC4&lt;/repollguid&gt;&#10;            &lt;sourceid&gt;A2F43B3145384CE193FB80DC68B171AF&lt;/sourceid&gt;&#10;            &lt;questiontext&gt;A landlord can reject a prospective tenant with a young child’s application due to lead poisoning concerns.&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correctanswerindicator&gt;True&lt;/correctanswerindicator&gt;&#10;            &lt;truefalse&gt;True&lt;/truefalse&gt;&#10;            &lt;answers&gt;&#10;                &lt;answer&gt;&#10;                    &lt;guid&gt;B57F5BEDB60B49FEB4299B21A22D8BB1&lt;/guid&gt;&#10;                    &lt;answertext&gt;True&lt;/answertext&gt;&#10;                    &lt;valuetype&gt;-1&lt;/valuetype&gt;&#10;                &lt;/answer&gt;&#10;                &lt;answer&gt;&#10;                    &lt;guid&gt;6287DAC708FC45DE9214432242440536&lt;/guid&gt;&#10;                    &lt;answertext&gt;False&lt;/answertext&gt;&#10;                    &lt;valuetype&gt;1&lt;/valuetype&gt;&#10;                &lt;/answer&gt;&#10;            &lt;/answers&gt;&#10;        &lt;/multichoice&gt;&#10;    &lt;/questions&gt;&#10;&lt;/questionlist&gt;"/>
  <p:tag name="LIVECHARTING" val="False"/>
  <p:tag name="AUTOOPENPOLL" val="True"/>
  <p:tag name="AUTOFORMATCHART" val="True"/>
  <p:tag name="HASRESULTS" val="False"/>
</p:tagLst>
</file>

<file path=ppt/tags/tag24.xml><?xml version="1.0" encoding="utf-8"?>
<p:tagLst xmlns:a="http://schemas.openxmlformats.org/drawingml/2006/main" xmlns:r="http://schemas.openxmlformats.org/officeDocument/2006/relationships" xmlns:p="http://schemas.openxmlformats.org/presentationml/2006/main">
  <p:tag name="ZEROBASED" val="False"/>
</p:tagLst>
</file>

<file path=ppt/tags/tag25.xml><?xml version="1.0" encoding="utf-8"?>
<p:tagLst xmlns:a="http://schemas.openxmlformats.org/drawingml/2006/main" xmlns:r="http://schemas.openxmlformats.org/officeDocument/2006/relationships" xmlns:p="http://schemas.openxmlformats.org/presentationml/2006/main">
  <p:tag name="TYPE" val="0"/>
  <p:tag name="DEFINEDCOLORS" val="3,6,10,45,32,50,13,4,9,55,1"/>
  <p:tag name="NUMBERFORMAT" val="0"/>
  <p:tag name="LABELFORMAT" val="0"/>
  <p:tag name="COLORTYPE" val="SCHEME"/>
</p:tagLst>
</file>

<file path=ppt/tags/tag26.xml><?xml version="1.0" encoding="utf-8"?>
<p:tagLst xmlns:a="http://schemas.openxmlformats.org/drawingml/2006/main" xmlns:r="http://schemas.openxmlformats.org/officeDocument/2006/relationships" xmlns:p="http://schemas.openxmlformats.org/presentationml/2006/main">
  <p:tag name="TYPE" val="TrueFalse"/>
  <p:tag name="TPQUESTIONXML" val="﻿&lt;?xml version=&quot;1.0&quot; encoding=&quot;utf-8&quot;?&gt;&#10;&lt;questionlist&gt;&#10;    &lt;properties&gt;&#10;        &lt;guid&gt;35C15599873C41BFA19D19DF20D8D758&lt;/guid&gt;&#10;        &lt;description /&gt;&#10;        &lt;date&gt;6/5/2014 2:17:03 P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7FAA1F69D4B843F298B0D32812FD5ABB&lt;/guid&gt;&#10;            &lt;repollguid&gt;0B2FD29B93234D4482D09ACDC66EB43F&lt;/repollguid&gt;&#10;            &lt;sourceid&gt;305CAAFB16984F13A6C8ABAB3CD0B8EE&lt;/sourceid&gt;&#10;            &lt;questiontext&gt;អ្នកជួលផ្ទះដែលមានរបួសស្នាមខួរក្បាលជាអចិន្ត្រៃយ៍ ស្នើសុំម្ចាស់ផ្ទះឱ្យផ្តល់ជូនអ្នកជួលផ្ទះនូវការក្រើនរំឭកផ្ទាល់មាត់ ដើម្បីបង់ប្រាក់ឈ្នួលផ្ទះជារៀងរាល់ខែ។ ម្ចាស់ផ្ទះអាចឆ្លើយប្រាប់ភ្លាមៗថាទេ ពីព្រោះគាត់មិនត្រូវការទទួលធ្វើចំពោះការទទួលខុសត្រូវនោះ។&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correctanswerindicator&gt;True&lt;/correctanswerindicator&gt;&#10;            &lt;truefalse&gt;True&lt;/truefalse&gt;&#10;            &lt;answers&gt;&#10;                &lt;answer&gt;&#10;                    &lt;guid&gt;1764277DC7CE47E1B44A868A9251F815&lt;/guid&gt;&#10;                    &lt;answertext&gt;True&lt;/answertext&gt;&#10;                    &lt;valuetype&gt;0&lt;/valuetype&gt;&#10;                &lt;/answer&gt;&#10;                &lt;answer&gt;&#10;                    &lt;guid&gt;239009741E5E42AA90497CE859C14ABB&lt;/guid&gt;&#10;                    &lt;answertext&gt;False&lt;/answertext&gt;&#10;                    &lt;valuetype&gt;0&lt;/valuetype&gt;&#10;                &lt;/answer&gt;&#10;            &lt;/answers&gt;&#10;        &lt;/multichoice&gt;&#10;    &lt;/questions&gt;&#10;&lt;/questionlist&gt;"/>
  <p:tag name="LIVECHARTING" val="False"/>
  <p:tag name="AUTOOPENPOLL" val="True"/>
  <p:tag name="AUTOFORMATCHART" val="True"/>
  <p:tag name="HASRESULTS" val="False"/>
</p:tagLst>
</file>

<file path=ppt/tags/tag27.xml><?xml version="1.0" encoding="utf-8"?>
<p:tagLst xmlns:a="http://schemas.openxmlformats.org/drawingml/2006/main" xmlns:r="http://schemas.openxmlformats.org/officeDocument/2006/relationships" xmlns:p="http://schemas.openxmlformats.org/presentationml/2006/main">
  <p:tag name="ZEROBASED" val="False"/>
</p:tagLst>
</file>

<file path=ppt/tags/tag28.xml><?xml version="1.0" encoding="utf-8"?>
<p:tagLst xmlns:a="http://schemas.openxmlformats.org/drawingml/2006/main" xmlns:r="http://schemas.openxmlformats.org/officeDocument/2006/relationships" xmlns:p="http://schemas.openxmlformats.org/presentationml/2006/main">
  <p:tag name="TYPE" val="0"/>
  <p:tag name="DEFINEDCOLORS" val="3,6,10,45,32,50,13,4,9,55,1"/>
  <p:tag name="NUMBERFORMAT" val="0"/>
  <p:tag name="LABELFORMAT" val="0"/>
  <p:tag name="COLORTYPE" val="SCHEME"/>
</p:tagLst>
</file>

<file path=ppt/tags/tag29.xml><?xml version="1.0" encoding="utf-8"?>
<p:tagLst xmlns:a="http://schemas.openxmlformats.org/drawingml/2006/main" xmlns:r="http://schemas.openxmlformats.org/officeDocument/2006/relationships" xmlns:p="http://schemas.openxmlformats.org/presentationml/2006/main">
  <p:tag name="TYPE" val="TrueFalse"/>
  <p:tag name="TPQUESTIONXML" val="﻿&lt;?xml version=&quot;1.0&quot; encoding=&quot;utf-8&quot;?&gt;&#10;&lt;questionlist&gt;&#10;    &lt;properties&gt;&#10;        &lt;guid&gt;241957FDCE30450E9FA9A6F9F62EF94F&lt;/guid&gt;&#10;        &lt;description /&gt;&#10;        &lt;date&gt;6/5/2014 2:22:20 P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250A5FC6C6C44FD68C7339A0C6B18236&lt;/guid&gt;&#10;            &lt;repollguid&gt;946E239E463D49719DD3136BE4FF2360&lt;/repollguid&gt;&#10;            &lt;sourceid&gt;076361F32AEF442E94E9F04D97C42646&lt;/sourceid&gt;&#10;            &lt;questiontext&gt;A landlord may ask a potential renter if he or she is currently using illegal drugs.&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correctanswerindicator&gt;True&lt;/correctanswerindicator&gt;&#10;            &lt;truefalse&gt;True&lt;/truefalse&gt;&#10;            &lt;answers&gt;&#10;                &lt;answer&gt;&#10;                    &lt;guid&gt;CBEC7CD7390748DDBF28C7B7F6F9748D&lt;/guid&gt;&#10;                    &lt;answertext&gt;True&lt;/answertext&gt;&#10;                    &lt;valuetype&gt;1&lt;/valuetype&gt;&#10;                &lt;/answer&gt;&#10;                &lt;answer&gt;&#10;                    &lt;guid&gt;1B0A55268D3643CD83EC7488C2A848CF&lt;/guid&gt;&#10;                    &lt;answertext&gt;False&lt;/answertext&gt;&#10;                    &lt;valuetype&gt;-1&lt;/valuetype&gt;&#10;                &lt;/answer&gt;&#10;            &lt;/answers&gt;&#10;        &lt;/multichoice&gt;&#10;    &lt;/questions&gt;&#10;&lt;/questionlist&gt;"/>
  <p:tag name="LIVECHARTING" val="False"/>
  <p:tag name="AUTOOPENPOLL" val="True"/>
  <p:tag name="AUTOFORMATCHART" val="True"/>
  <p:tag name="HASRESULTS" val="False"/>
</p:tagLst>
</file>

<file path=ppt/tags/tag3.xml><?xml version="1.0" encoding="utf-8"?>
<p:tagLst xmlns:a="http://schemas.openxmlformats.org/drawingml/2006/main" xmlns:r="http://schemas.openxmlformats.org/officeDocument/2006/relationships" xmlns:p="http://schemas.openxmlformats.org/presentationml/2006/main">
  <p:tag name="ZEROBASED" val="False"/>
</p:tagLst>
</file>

<file path=ppt/tags/tag30.xml><?xml version="1.0" encoding="utf-8"?>
<p:tagLst xmlns:a="http://schemas.openxmlformats.org/drawingml/2006/main" xmlns:r="http://schemas.openxmlformats.org/officeDocument/2006/relationships" xmlns:p="http://schemas.openxmlformats.org/presentationml/2006/main">
  <p:tag name="ZEROBASED" val="False"/>
</p:tagLst>
</file>

<file path=ppt/tags/tag31.xml><?xml version="1.0" encoding="utf-8"?>
<p:tagLst xmlns:a="http://schemas.openxmlformats.org/drawingml/2006/main" xmlns:r="http://schemas.openxmlformats.org/officeDocument/2006/relationships" xmlns:p="http://schemas.openxmlformats.org/presentationml/2006/main">
  <p:tag name="TYPE" val="0"/>
  <p:tag name="DEFINEDCOLORS" val="3,6,10,45,32,50,13,4,9,55,1"/>
  <p:tag name="NUMBERFORMAT" val="0"/>
  <p:tag name="LABELFORMAT" val="0"/>
  <p:tag name="COLORTYPE" val="SCHEME"/>
</p:tagLst>
</file>

<file path=ppt/tags/tag32.xml><?xml version="1.0" encoding="utf-8"?>
<p:tagLst xmlns:a="http://schemas.openxmlformats.org/drawingml/2006/main" xmlns:r="http://schemas.openxmlformats.org/officeDocument/2006/relationships" xmlns:p="http://schemas.openxmlformats.org/presentationml/2006/main">
  <p:tag name="TYPE" val="TrueFalse"/>
  <p:tag name="TPQUESTIONXML" val="﻿&lt;?xml version=&quot;1.0&quot; encoding=&quot;utf-8&quot;?&gt;&#10;&lt;questionlist&gt;&#10;    &lt;properties&gt;&#10;        &lt;guid&gt;AB86A7D98AFC4EF49E5264BD873DE069&lt;/guid&gt;&#10;        &lt;description /&gt;&#10;        &lt;date&gt;6/5/2014 2:23:00 P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4814D35E8CA04F4C998E30D94DDD3BA7&lt;/guid&gt;&#10;            &lt;repollguid&gt;6EC0CF5671434C59B8EC67A73B7142D3&lt;/repollguid&gt;&#10;            &lt;sourceid&gt;61BB7C0841A94CC7BD58BA0B507E4236&lt;/sourceid&gt;&#10;            &lt;questiontext&gt;A landlord may ask about an applicant’s ability to pay the rent.&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correctanswerindicator&gt;True&lt;/correctanswerindicator&gt;&#10;            &lt;truefalse&gt;True&lt;/truefalse&gt;&#10;            &lt;answers&gt;&#10;                &lt;answer&gt;&#10;                    &lt;guid&gt;D23FC95335EA43F6852386A30CCF6AD6&lt;/guid&gt;&#10;                    &lt;answertext&gt;True&lt;/answertext&gt;&#10;                    &lt;valuetype&gt;0&lt;/valuetype&gt;&#10;                &lt;/answer&gt;&#10;                &lt;answer&gt;&#10;                    &lt;guid&gt;1ADB3B25000249C1804C5BCC08D55412&lt;/guid&gt;&#10;                    &lt;answertext&gt;False&lt;/answertext&gt;&#10;                    &lt;valuetype&gt;0&lt;/valuetype&gt;&#10;                &lt;/answer&gt;&#10;            &lt;/answers&gt;&#10;        &lt;/multichoice&gt;&#10;    &lt;/questions&gt;&#10;&lt;/questionlist&gt;"/>
  <p:tag name="LIVECHARTING" val="False"/>
  <p:tag name="AUTOOPENPOLL" val="True"/>
  <p:tag name="AUTOFORMATCHART" val="True"/>
  <p:tag name="HASRESULTS" val="False"/>
</p:tagLst>
</file>

<file path=ppt/tags/tag33.xml><?xml version="1.0" encoding="utf-8"?>
<p:tagLst xmlns:a="http://schemas.openxmlformats.org/drawingml/2006/main" xmlns:r="http://schemas.openxmlformats.org/officeDocument/2006/relationships" xmlns:p="http://schemas.openxmlformats.org/presentationml/2006/main">
  <p:tag name="ZEROBASED" val="False"/>
</p:tagLst>
</file>

<file path=ppt/tags/tag34.xml><?xml version="1.0" encoding="utf-8"?>
<p:tagLst xmlns:a="http://schemas.openxmlformats.org/drawingml/2006/main" xmlns:r="http://schemas.openxmlformats.org/officeDocument/2006/relationships" xmlns:p="http://schemas.openxmlformats.org/presentationml/2006/main">
  <p:tag name="TYPE" val="0"/>
  <p:tag name="DEFINEDCOLORS" val="3,6,10,45,32,50,13,4,9,55,1"/>
  <p:tag name="NUMBERFORMAT" val="0"/>
  <p:tag name="LABELFORMAT" val="0"/>
  <p:tag name="COLORTYPE" val="SCHEME"/>
</p:tagLst>
</file>

<file path=ppt/tags/tag35.xml><?xml version="1.0" encoding="utf-8"?>
<p:tagLst xmlns:a="http://schemas.openxmlformats.org/drawingml/2006/main" xmlns:r="http://schemas.openxmlformats.org/officeDocument/2006/relationships" xmlns:p="http://schemas.openxmlformats.org/presentationml/2006/main">
  <p:tag name="TYPE" val="TrueFalse"/>
  <p:tag name="TPQUESTIONXML" val="﻿&lt;?xml version=&quot;1.0&quot; encoding=&quot;utf-8&quot;?&gt;&#10;&lt;questionlist&gt;&#10;    &lt;properties&gt;&#10;        &lt;guid&gt;3711923B3BFB442580A7D87263F2FCA6&lt;/guid&gt;&#10;        &lt;description /&gt;&#10;        &lt;date&gt;6/5/2014 2:23:31 P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93B21866E1974E2CBECF3B3665EB965B&lt;/guid&gt;&#10;            &lt;repollguid&gt;B45D8DC6CFF04378933381650832161E&lt;/repollguid&gt;&#10;            &lt;sourceid&gt;D154A9DDD50C475392456C39DA7B81ED&lt;/sourceid&gt;&#10;            &lt;questiontext&gt;A landlord who does not require a security deposit can require international students to pay a security deposit.&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correctanswerindicator&gt;True&lt;/correctanswerindicator&gt;&#10;            &lt;truefalse&gt;True&lt;/truefalse&gt;&#10;            &lt;answers&gt;&#10;                &lt;answer&gt;&#10;                    &lt;guid&gt;DF477F7278334B1486E72FAE57F09A8C&lt;/guid&gt;&#10;                    &lt;answertext&gt;True&lt;/answertext&gt;&#10;                    &lt;valuetype&gt;-1&lt;/valuetype&gt;&#10;                &lt;/answer&gt;&#10;                &lt;answer&gt;&#10;                    &lt;guid&gt;2F01AE9C5E1E45F69082C95AEF394241&lt;/guid&gt;&#10;                    &lt;answertext&gt;False&lt;/answertext&gt;&#10;                    &lt;valuetype&gt;1&lt;/valuetype&gt;&#10;                &lt;/answer&gt;&#10;            &lt;/answers&gt;&#10;        &lt;/multichoice&gt;&#10;    &lt;/questions&gt;&#10;&lt;/questionlist&gt;"/>
  <p:tag name="LIVECHARTING" val="False"/>
  <p:tag name="AUTOOPENPOLL" val="True"/>
  <p:tag name="AUTOFORMATCHART" val="True"/>
  <p:tag name="HASRESULTS" val="False"/>
</p:tagLst>
</file>

<file path=ppt/tags/tag36.xml><?xml version="1.0" encoding="utf-8"?>
<p:tagLst xmlns:a="http://schemas.openxmlformats.org/drawingml/2006/main" xmlns:r="http://schemas.openxmlformats.org/officeDocument/2006/relationships" xmlns:p="http://schemas.openxmlformats.org/presentationml/2006/main">
  <p:tag name="ZEROBASED" val="False"/>
</p:tagLst>
</file>

<file path=ppt/tags/tag37.xml><?xml version="1.0" encoding="utf-8"?>
<p:tagLst xmlns:a="http://schemas.openxmlformats.org/drawingml/2006/main" xmlns:r="http://schemas.openxmlformats.org/officeDocument/2006/relationships" xmlns:p="http://schemas.openxmlformats.org/presentationml/2006/main">
  <p:tag name="TYPE" val="0"/>
  <p:tag name="DEFINEDCOLORS" val="3,6,10,45,32,50,13,4,9,55,1"/>
  <p:tag name="NUMBERFORMAT" val="0"/>
  <p:tag name="LABELFORMAT" val="0"/>
  <p:tag name="COLORTYPE" val="SCHEME"/>
</p:tagLst>
</file>

<file path=ppt/tags/tag4.xml><?xml version="1.0" encoding="utf-8"?>
<p:tagLst xmlns:a="http://schemas.openxmlformats.org/drawingml/2006/main" xmlns:r="http://schemas.openxmlformats.org/officeDocument/2006/relationships" xmlns:p="http://schemas.openxmlformats.org/presentationml/2006/main">
  <p:tag name="TYPE" val="0"/>
  <p:tag name="DEFINEDCOLORS" val="3,6,10,45,32,50,13,4,9,55,1"/>
  <p:tag name="NUMBERFORMAT" val="0"/>
  <p:tag name="LABELFORMAT" val="0"/>
  <p:tag name="COLORTYPE" val="SCHEME"/>
</p:tagLst>
</file>

<file path=ppt/tags/tag5.xml><?xml version="1.0" encoding="utf-8"?>
<p:tagLst xmlns:a="http://schemas.openxmlformats.org/drawingml/2006/main" xmlns:r="http://schemas.openxmlformats.org/officeDocument/2006/relationships" xmlns:p="http://schemas.openxmlformats.org/presentationml/2006/main">
  <p:tag name="TYPE" val="TrueFalse"/>
  <p:tag name="TPQUESTIONXML" val="﻿&lt;?xml version=&quot;1.0&quot; encoding=&quot;utf-8&quot;?&gt;&#10;&lt;questionlist&gt;&#10;    &lt;properties&gt;&#10;        &lt;guid&gt;014CD79129DC4DAA9514E2348DD544B8&lt;/guid&gt;&#10;        &lt;description /&gt;&#10;        &lt;date&gt;6/5/2014 2:09:14 P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557C835853D343B3AFBC65702B877D2D&lt;/guid&gt;&#10;            &lt;repollguid&gt;04E73768C78047AB88B39A02F1F5729D&lt;/repollguid&gt;&#10;            &lt;sourceid&gt;C086E8733F4D496E9BCDB6E0AC1BFD75&lt;/sourceid&gt;&#10;            &lt;questiontext&gt;A landlord who is Catholic can refuse to rent to an unrelated man and woman who want to live together but are not married because the landlord’s religion forbids that living situation.&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correctanswerindicator&gt;True&lt;/correctanswerindicator&gt;&#10;            &lt;truefalse&gt;True&lt;/truefalse&gt;&#10;            &lt;answers&gt;&#10;                &lt;answer&gt;&#10;                    &lt;guid&gt;C816CB9CE4AE41F39ECB73EBA74C4025&lt;/guid&gt;&#10;                    &lt;answertext&gt;True&lt;/answertext&gt;&#10;                    &lt;valuetype&gt;-1&lt;/valuetype&gt;&#10;                &lt;/answer&gt;&#10;                &lt;answer&gt;&#10;                    &lt;guid&gt;3EE1B06A39DC4A7B8A49A26D71F11087&lt;/guid&gt;&#10;                    &lt;answertext&gt;False&lt;/answertext&gt;&#10;                    &lt;valuetype&gt;1&lt;/valuetype&gt;&#10;                &lt;/answer&gt;&#10;            &lt;/answers&gt;&#10;        &lt;/multichoice&gt;&#10;    &lt;/questions&gt;&#10;&lt;/questionlist&gt;"/>
  <p:tag name="LIVECHARTING" val="False"/>
  <p:tag name="AUTOOPENPOLL" val="True"/>
  <p:tag name="AUTOFORMATCHART" val="True"/>
  <p:tag name="HASRESULTS" val="False"/>
</p:tagLst>
</file>

<file path=ppt/tags/tag6.xml><?xml version="1.0" encoding="utf-8"?>
<p:tagLst xmlns:a="http://schemas.openxmlformats.org/drawingml/2006/main" xmlns:r="http://schemas.openxmlformats.org/officeDocument/2006/relationships" xmlns:p="http://schemas.openxmlformats.org/presentationml/2006/main">
  <p:tag name="ZEROBASED" val="False"/>
</p:tagLst>
</file>

<file path=ppt/tags/tag7.xml><?xml version="1.0" encoding="utf-8"?>
<p:tagLst xmlns:a="http://schemas.openxmlformats.org/drawingml/2006/main" xmlns:r="http://schemas.openxmlformats.org/officeDocument/2006/relationships" xmlns:p="http://schemas.openxmlformats.org/presentationml/2006/main">
  <p:tag name="TYPE" val="0"/>
  <p:tag name="DEFINEDCOLORS" val="3,6,10,45,32,50,13,4,9,55,1"/>
  <p:tag name="NUMBERFORMAT" val="0"/>
  <p:tag name="LABELFORMAT" val="0"/>
  <p:tag name="COLORTYPE" val="SCHEME"/>
</p:tagLst>
</file>

<file path=ppt/tags/tag8.xml><?xml version="1.0" encoding="utf-8"?>
<p:tagLst xmlns:a="http://schemas.openxmlformats.org/drawingml/2006/main" xmlns:r="http://schemas.openxmlformats.org/officeDocument/2006/relationships" xmlns:p="http://schemas.openxmlformats.org/presentationml/2006/main">
  <p:tag name="TYPE" val="TrueFalse"/>
  <p:tag name="TPQUESTIONXML" val="﻿&lt;?xml version=&quot;1.0&quot; encoding=&quot;utf-8&quot;?&gt;&#10;&lt;questionlist&gt;&#10;    &lt;properties&gt;&#10;        &lt;guid&gt;7882135A87CC4FCD97B0559373A523E6&lt;/guid&gt;&#10;        &lt;description /&gt;&#10;        &lt;date&gt;6/5/2014 2:10:35 P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B4E335E6BABC4BD88EABD3609161F389&lt;/guid&gt;&#10;            &lt;repollguid&gt;EE69A64C3EFE4B2CB74BBEE5B458598A&lt;/repollguid&gt;&#10;            &lt;sourceid&gt;5D9BA16F5AD24366B2153D1D75B2B79C&lt;/sourceid&gt;&#10;            &lt;questiontext&gt;A landlord may inquire about the nature and severity of a rental applicant’s disability.&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correctanswerindicator&gt;True&lt;/correctanswerindicator&gt;&#10;            &lt;truefalse&gt;True&lt;/truefalse&gt;&#10;            &lt;answers&gt;&#10;                &lt;answer&gt;&#10;                    &lt;guid&gt;5433ABC9B46F406B82B29FA266117ACD&lt;/guid&gt;&#10;                    &lt;answertext&gt;True&lt;/answertext&gt;&#10;                    &lt;valuetype&gt;-1&lt;/valuetype&gt;&#10;                &lt;/answer&gt;&#10;                &lt;answer&gt;&#10;                    &lt;guid&gt;A4351F2D7508415EBDD031FE1D38E2B2&lt;/guid&gt;&#10;                    &lt;answertext&gt;False&lt;/answertext&gt;&#10;                    &lt;valuetype&gt;1&lt;/valuetype&gt;&#10;                &lt;/answer&gt;&#10;            &lt;/answers&gt;&#10;        &lt;/multichoice&gt;&#10;    &lt;/questions&gt;&#10;&lt;/questionlist&gt;"/>
  <p:tag name="LIVECHARTING" val="False"/>
  <p:tag name="AUTOOPENPOLL" val="True"/>
  <p:tag name="AUTOFORMATCHART" val="True"/>
  <p:tag name="HASRESULTS" val="False"/>
</p:tagLst>
</file>

<file path=ppt/tags/tag9.xml><?xml version="1.0" encoding="utf-8"?>
<p:tagLst xmlns:a="http://schemas.openxmlformats.org/drawingml/2006/main" xmlns:r="http://schemas.openxmlformats.org/officeDocument/2006/relationships" xmlns:p="http://schemas.openxmlformats.org/presentationml/2006/main">
  <p:tag name="ZEROBASED" val="False"/>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914</TotalTime>
  <Words>2118</Words>
  <Application>Microsoft Office PowerPoint</Application>
  <PresentationFormat>On-screen Show (4:3)</PresentationFormat>
  <Paragraphs>210</Paragraphs>
  <Slides>32</Slides>
  <Notes>3</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32</vt:i4>
      </vt:variant>
    </vt:vector>
  </HeadingPairs>
  <TitlesOfParts>
    <vt:vector size="41" baseType="lpstr">
      <vt:lpstr>ＭＳ Ｐゴシック</vt:lpstr>
      <vt:lpstr>Arial</vt:lpstr>
      <vt:lpstr>Calibri</vt:lpstr>
      <vt:lpstr>DaunPenh</vt:lpstr>
      <vt:lpstr>Khmer OS Content</vt:lpstr>
      <vt:lpstr>MoolBoran</vt:lpstr>
      <vt:lpstr>Wingdings</vt:lpstr>
      <vt:lpstr>Office Theme</vt:lpstr>
      <vt:lpstr>Chart</vt:lpstr>
      <vt:lpstr>PowerPoint Presentation</vt:lpstr>
      <vt:lpstr>ម្ចាស់ផ្ទះអាចបដិសេធជួលផ្ទះចំពោះបុគ្គលម្នាក់ ដោយសារគាត់ឬនាងជាសិស្ស។</vt:lpstr>
      <vt:lpstr>ចម្លើយ៖ ត្រឹមត្រូវ</vt:lpstr>
      <vt:lpstr>ម្ចាស់ផ្ទះដែលជាអ្នកកាន់សាសនាកាតូលិក អាចបដិសេធជួលផ្ទះចំពោះបុរស និងស្រ្តីដែលមិនពាក់ព័ន្ធ ដែលចង់រស់នៅជាមួយគ្នា ប៉ុន្តែមិនបានរៀបការណ៍ ពីព្រោះសាសនានៃម្ចាស់ផ្ទះ ​ហាមប្រាមចំពោះស្ថានភាពរស់នៅនោះ។</vt:lpstr>
      <vt:lpstr>ចម្លើយ៖ មិនត្រឹមត្រូវ</vt:lpstr>
      <vt:lpstr>ម្ចាស់ផ្ទះអាចសាកសួរព៌ត៌មានអំពីពូជសាសន៍ និងសេចក្ដីតឹងរឹងឬប្រិតប្រៀនចំពោះភាពពិការរបស់អ្នកដាក់ពាក្យសុំជួលផ្ទះ។</vt:lpstr>
      <vt:lpstr>ចម្លើយ៖ មិនត្រឹមត្រូវ</vt:lpstr>
      <vt:lpstr>ម្ចាស់ផ្ទះអាចបដិសេធជួលផ្ទះចំពោះបុគ្គលម្នាក់ ដោយសារគាត់ឬនាង មានប្រវត្តិកម្ចីប្រាក់មិនល្អ។</vt:lpstr>
      <vt:lpstr>ចម្លើយ៖ ត្រឹមត្រូវ</vt:lpstr>
      <vt:lpstr>ម្ចាស់ផ្ទះ អាចបដិសេធជួលផ្ទះត្រង់ផ្នែក 8 ស្តីពីអ្នកទទួល (លិខិតបញ្ជាក់លំនៅដ្ឋាន) ដោយសារផ្ទះល្វែងនឹងមិនឆ្លងកាត់ការត្រួតពិនិត្យឡើយ។</vt:lpstr>
      <vt:lpstr>ចម្លើយ៖ មិនត្រឹមត្រូវ</vt:lpstr>
      <vt:lpstr>បុគ្គលម្នាក់មិនមិនត្រូវបានបដិសេធចំពោះផ្ទះសម្បែងដោយសារអ្នកផ្តល់សេវាកម្មលំនៅដ្ឋានមានជំនឿថាបុគ្គលនោះ មានភាពពិការ បើទោះជានាងមិនមានក៏ដោយ ក៏នាងត្រូវបានការពារដោយច្បាប់ស្តីពីលំនៅដ្ឋានដែលត្រឹមត្រូវផងដែរ។</vt:lpstr>
      <vt:lpstr>ចម្លើយ៖ ត្រឹមត្រូវ</vt:lpstr>
      <vt:lpstr>អ្នកជួលផ្ទះដែលមានកូនក្មេង អាចត្រូវបានស្នើសុំឱ្យរស់នៅផ្ទះល្វែងជាន់ក្រោមផ្ទាល់ដី ដូច្នេះគឺថាអ្នកជួលផ្ទះផ្សេងទៀត​ មិនត្រូវបានរំខានដោយសម្លេងឡើយ។</vt:lpstr>
      <vt:lpstr>ចម្លើយ៖ មិនត្រឹមត្រូវ</vt:lpstr>
      <vt:lpstr>ម្ចាស់ផ្ទះ អាចបដិសេធអ្នកជួលផ្ទះដែលអាចកើតមាននាពេលអនាគត  ចំពោះការអនុវត្តន៍របស់កូនក្មេង ដោយសារក្តីបារម្ភអំពីជាតិពុលពីសំណ។</vt:lpstr>
      <vt:lpstr>ចម្លើយ៖ មិនត្រឹមត្រូវ</vt:lpstr>
      <vt:lpstr>អ្នកជួលផ្ទះដែលមានរបួសស្នាមខួរក្បាលជាអចិន្ត្រៃយ៍ ស្នើសុំម្ចាស់ផ្ទះឱ្យផ្តល់ជូន អ្នកជួលផ្ទះនូវការក្រើនរំឭកផ្ទាល់មាត់ ដើម្បីបង់ប្រាក់ឈ្នួលផ្ទះជារៀងរាល់ខែ។  ម្ចាស់ផ្ទះអាចឆ្លើយប្រាប់ភ្លាមៗថាទេ ពីព្រោះគាត់មិនត្រូវការទទួលធ្វើចំពោះ ការទទួលខុសត្រូវនោះ។</vt:lpstr>
      <vt:lpstr>ចម្លើយ៖ មិនត្រឹមត្រូវ</vt:lpstr>
      <vt:lpstr>ម្ចាស់ផ្ទះអាចស្នើសុំអ្នកជួលផ្ទះដែលអាចកើតមាន ថាតើបច្ចុប្បន្ន គាត់ឬនាងកំពុងប្រើប្រាស់ថ្នាំញៀនខុសច្បាប់ឬទេ។</vt:lpstr>
      <vt:lpstr>ចម្លើយ៖ ត្រឹមត្រូវ</vt:lpstr>
      <vt:lpstr>ម្ចាស់ផ្ទះអាចសាកសួរអំពីសមត្ថភាពអ្នកដាក់ពាក្យសុំ ដើម្បីបង់ប្រាក់ឈ្នួលផ្ទះ។</vt:lpstr>
      <vt:lpstr>ចម្លើយ៖ ត្រឹមត្រូវ</vt:lpstr>
      <vt:lpstr>ម្ចាស់ផ្ទះដែលមិនទាមទារឱ្យមានប្រាក់កក់ធានា អាចទាមទារឱ្យនិស្សិតអន្តរជាតិ ដើម្បីបង់ប្រាក់កក់ធានា។</vt:lpstr>
      <vt:lpstr>ចម្លើយ៖ មិនត្រឹមត្រូវ</vt:lpstr>
      <vt:lpstr>ក្រុមដែលត្រូវការពារ</vt:lpstr>
      <vt:lpstr>ក្រមដែលហាមប្រាម  ក្នុងការលក់ និងការជួលផ្ទះ ដោយសារក្រុមដែលត្រូវការពារ</vt:lpstr>
      <vt:lpstr>ក្រមដែលហាមប្រាម (បន្ត)  ក្នុងការលក់ និងការជួលផ្ទះ ដោយសារក្រុមដែលត្រូវការពារ</vt:lpstr>
      <vt:lpstr>ច្បាប់ស្តីពីជាតិសំណនៅរដ្ឋម៉ាសាជូសេត (Massachusetts Lead Law)</vt:lpstr>
      <vt:lpstr>លិខិតបញ្ជាក់លំនៅដ្ឋាន</vt:lpstr>
      <vt:lpstr>PowerPoint Presentation</vt:lpstr>
      <vt:lpstr>បើអ្នកគិតថា អ្នកមានបញ្ហាប្រឈមនឹងការប្រព្រឹត្តអំពើរើសអើង</vt:lpstr>
    </vt:vector>
  </TitlesOfParts>
  <Company>Suffolk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Know Your Rights!</dc:title>
  <dc:creator>Jamie Langowski</dc:creator>
  <cp:lastModifiedBy>Annette Donahue</cp:lastModifiedBy>
  <cp:revision>72</cp:revision>
  <dcterms:created xsi:type="dcterms:W3CDTF">2014-06-05T15:17:04Z</dcterms:created>
  <dcterms:modified xsi:type="dcterms:W3CDTF">2015-10-05T17:49:09Z</dcterms:modified>
</cp:coreProperties>
</file>