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85" r:id="rId3"/>
    <p:sldId id="274" r:id="rId4"/>
    <p:sldId id="287" r:id="rId5"/>
    <p:sldId id="275" r:id="rId6"/>
    <p:sldId id="288" r:id="rId7"/>
    <p:sldId id="273" r:id="rId8"/>
    <p:sldId id="289" r:id="rId9"/>
    <p:sldId id="276" r:id="rId10"/>
    <p:sldId id="290" r:id="rId11"/>
    <p:sldId id="277" r:id="rId12"/>
    <p:sldId id="291" r:id="rId13"/>
    <p:sldId id="278" r:id="rId14"/>
    <p:sldId id="292" r:id="rId15"/>
    <p:sldId id="279" r:id="rId16"/>
    <p:sldId id="293" r:id="rId17"/>
    <p:sldId id="280" r:id="rId18"/>
    <p:sldId id="294" r:id="rId19"/>
    <p:sldId id="298" r:id="rId20"/>
    <p:sldId id="295" r:id="rId21"/>
    <p:sldId id="281" r:id="rId22"/>
    <p:sldId id="296" r:id="rId23"/>
    <p:sldId id="283" r:id="rId24"/>
    <p:sldId id="297" r:id="rId25"/>
    <p:sldId id="284" r:id="rId26"/>
    <p:sldId id="272" r:id="rId27"/>
    <p:sldId id="308" r:id="rId28"/>
    <p:sldId id="309" r:id="rId29"/>
    <p:sldId id="310" r:id="rId30"/>
    <p:sldId id="311" r:id="rId31"/>
    <p:sldId id="306" r:id="rId32"/>
    <p:sldId id="312" r:id="rId33"/>
  </p:sldIdLst>
  <p:sldSz cx="9144000" cy="6858000" type="screen4x3"/>
  <p:notesSz cx="6858000" cy="9144000"/>
  <p:custDataLst>
    <p:tags r:id="rId3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225C43-925D-43E6-9413-DB63ECF64D83}" type="datetimeFigureOut">
              <a:rPr lang="en-US" smtClean="0"/>
              <a:t>10/5/2015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E0D537-A0E7-4950-B0AA-09B3A39E1DFA}" type="slidenum">
              <a:rPr lang="en-US" smtClean="0"/>
              <a:t>‹#›</a:t>
            </a:fld>
            <a:endParaRPr lang="en-US"/>
          </a:p>
        </p:txBody>
      </p:sp>
    </p:spTree>
    <p:extLst>
      <p:ext uri="{BB962C8B-B14F-4D97-AF65-F5344CB8AC3E}">
        <p14:creationId xmlns:p14="http://schemas.microsoft.com/office/powerpoint/2010/main" val="1818373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13101" eaLnBrk="0" hangingPunct="0">
              <a:defRPr sz="2400">
                <a:solidFill>
                  <a:schemeClr val="tx1"/>
                </a:solidFill>
                <a:latin typeface="Arial" pitchFamily="34" charset="0"/>
                <a:ea typeface="ＭＳ Ｐゴシック" pitchFamily="34" charset="-128"/>
              </a:defRPr>
            </a:lvl1pPr>
            <a:lvl2pPr marL="731731" indent="-281435" defTabSz="913101" eaLnBrk="0" hangingPunct="0">
              <a:defRPr sz="2400">
                <a:solidFill>
                  <a:schemeClr val="tx1"/>
                </a:solidFill>
                <a:latin typeface="Arial" pitchFamily="34" charset="0"/>
                <a:ea typeface="ＭＳ Ｐゴシック" pitchFamily="34" charset="-128"/>
              </a:defRPr>
            </a:lvl2pPr>
            <a:lvl3pPr marL="1125741" indent="-225148" defTabSz="913101" eaLnBrk="0" hangingPunct="0">
              <a:defRPr sz="2400">
                <a:solidFill>
                  <a:schemeClr val="tx1"/>
                </a:solidFill>
                <a:latin typeface="Arial" pitchFamily="34" charset="0"/>
                <a:ea typeface="ＭＳ Ｐゴシック" pitchFamily="34" charset="-128"/>
              </a:defRPr>
            </a:lvl3pPr>
            <a:lvl4pPr marL="1576037" indent="-225148" defTabSz="913101" eaLnBrk="0" hangingPunct="0">
              <a:defRPr sz="2400">
                <a:solidFill>
                  <a:schemeClr val="tx1"/>
                </a:solidFill>
                <a:latin typeface="Arial" pitchFamily="34" charset="0"/>
                <a:ea typeface="ＭＳ Ｐゴシック" pitchFamily="34" charset="-128"/>
              </a:defRPr>
            </a:lvl4pPr>
            <a:lvl5pPr marL="2026333" indent="-225148" defTabSz="913101" eaLnBrk="0" hangingPunct="0">
              <a:defRPr sz="2400">
                <a:solidFill>
                  <a:schemeClr val="tx1"/>
                </a:solidFill>
                <a:latin typeface="Arial" pitchFamily="34" charset="0"/>
                <a:ea typeface="ＭＳ Ｐゴシック" pitchFamily="34" charset="-128"/>
              </a:defRPr>
            </a:lvl5pPr>
            <a:lvl6pPr marL="2476630"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6926"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7222"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7518"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DD9A4B92-0892-4DD4-8A36-770A01C8001B}" type="slidenum">
              <a:rPr lang="en-US" altLang="en-US" sz="1200"/>
              <a:pPr eaLnBrk="1" hangingPunct="1">
                <a:defRPr/>
              </a:pPr>
              <a:t>27</a:t>
            </a:fld>
            <a:endParaRPr lang="en-US" altLang="en-US" sz="120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extLst>
      <p:ext uri="{BB962C8B-B14F-4D97-AF65-F5344CB8AC3E}">
        <p14:creationId xmlns:p14="http://schemas.microsoft.com/office/powerpoint/2010/main" val="114793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13101" eaLnBrk="0" hangingPunct="0">
              <a:defRPr sz="2400">
                <a:solidFill>
                  <a:schemeClr val="tx1"/>
                </a:solidFill>
                <a:latin typeface="Arial" pitchFamily="34" charset="0"/>
                <a:ea typeface="ＭＳ Ｐゴシック" pitchFamily="34" charset="-128"/>
              </a:defRPr>
            </a:lvl1pPr>
            <a:lvl2pPr marL="731731" indent="-281435" defTabSz="913101" eaLnBrk="0" hangingPunct="0">
              <a:defRPr sz="2400">
                <a:solidFill>
                  <a:schemeClr val="tx1"/>
                </a:solidFill>
                <a:latin typeface="Arial" pitchFamily="34" charset="0"/>
                <a:ea typeface="ＭＳ Ｐゴシック" pitchFamily="34" charset="-128"/>
              </a:defRPr>
            </a:lvl2pPr>
            <a:lvl3pPr marL="1125741" indent="-225148" defTabSz="913101" eaLnBrk="0" hangingPunct="0">
              <a:defRPr sz="2400">
                <a:solidFill>
                  <a:schemeClr val="tx1"/>
                </a:solidFill>
                <a:latin typeface="Arial" pitchFamily="34" charset="0"/>
                <a:ea typeface="ＭＳ Ｐゴシック" pitchFamily="34" charset="-128"/>
              </a:defRPr>
            </a:lvl3pPr>
            <a:lvl4pPr marL="1576037" indent="-225148" defTabSz="913101" eaLnBrk="0" hangingPunct="0">
              <a:defRPr sz="2400">
                <a:solidFill>
                  <a:schemeClr val="tx1"/>
                </a:solidFill>
                <a:latin typeface="Arial" pitchFamily="34" charset="0"/>
                <a:ea typeface="ＭＳ Ｐゴシック" pitchFamily="34" charset="-128"/>
              </a:defRPr>
            </a:lvl4pPr>
            <a:lvl5pPr marL="2026333" indent="-225148" defTabSz="913101" eaLnBrk="0" hangingPunct="0">
              <a:defRPr sz="2400">
                <a:solidFill>
                  <a:schemeClr val="tx1"/>
                </a:solidFill>
                <a:latin typeface="Arial" pitchFamily="34" charset="0"/>
                <a:ea typeface="ＭＳ Ｐゴシック" pitchFamily="34" charset="-128"/>
              </a:defRPr>
            </a:lvl5pPr>
            <a:lvl6pPr marL="2476630"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6926"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7222"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7518"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C55785D6-6F73-4FE2-B3EC-FF66C2A4E8EE}" type="slidenum">
              <a:rPr lang="en-US" altLang="en-US" sz="1200"/>
              <a:pPr eaLnBrk="1" hangingPunct="1">
                <a:defRPr/>
              </a:pPr>
              <a:t>28</a:t>
            </a:fld>
            <a:endParaRPr lang="en-US" altLang="en-US" sz="120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extLst>
      <p:ext uri="{BB962C8B-B14F-4D97-AF65-F5344CB8AC3E}">
        <p14:creationId xmlns:p14="http://schemas.microsoft.com/office/powerpoint/2010/main" val="16745837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defTabSz="913101" eaLnBrk="0" hangingPunct="0">
              <a:defRPr sz="2400">
                <a:solidFill>
                  <a:schemeClr val="tx1"/>
                </a:solidFill>
                <a:latin typeface="Arial" pitchFamily="34" charset="0"/>
                <a:ea typeface="ＭＳ Ｐゴシック" pitchFamily="34" charset="-128"/>
              </a:defRPr>
            </a:lvl1pPr>
            <a:lvl2pPr marL="731731" indent="-281435" defTabSz="913101" eaLnBrk="0" hangingPunct="0">
              <a:defRPr sz="2400">
                <a:solidFill>
                  <a:schemeClr val="tx1"/>
                </a:solidFill>
                <a:latin typeface="Arial" pitchFamily="34" charset="0"/>
                <a:ea typeface="ＭＳ Ｐゴシック" pitchFamily="34" charset="-128"/>
              </a:defRPr>
            </a:lvl2pPr>
            <a:lvl3pPr marL="1125741" indent="-225148" defTabSz="913101" eaLnBrk="0" hangingPunct="0">
              <a:defRPr sz="2400">
                <a:solidFill>
                  <a:schemeClr val="tx1"/>
                </a:solidFill>
                <a:latin typeface="Arial" pitchFamily="34" charset="0"/>
                <a:ea typeface="ＭＳ Ｐゴシック" pitchFamily="34" charset="-128"/>
              </a:defRPr>
            </a:lvl3pPr>
            <a:lvl4pPr marL="1576037" indent="-225148" defTabSz="913101" eaLnBrk="0" hangingPunct="0">
              <a:defRPr sz="2400">
                <a:solidFill>
                  <a:schemeClr val="tx1"/>
                </a:solidFill>
                <a:latin typeface="Arial" pitchFamily="34" charset="0"/>
                <a:ea typeface="ＭＳ Ｐゴシック" pitchFamily="34" charset="-128"/>
              </a:defRPr>
            </a:lvl4pPr>
            <a:lvl5pPr marL="2026333" indent="-225148" defTabSz="913101" eaLnBrk="0" hangingPunct="0">
              <a:defRPr sz="2400">
                <a:solidFill>
                  <a:schemeClr val="tx1"/>
                </a:solidFill>
                <a:latin typeface="Arial" pitchFamily="34" charset="0"/>
                <a:ea typeface="ＭＳ Ｐゴシック" pitchFamily="34" charset="-128"/>
              </a:defRPr>
            </a:lvl5pPr>
            <a:lvl6pPr marL="2476630"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26926"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377222"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27518" indent="-225148" defTabSz="913101"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hangingPunct="1">
              <a:defRPr/>
            </a:pPr>
            <a:fld id="{772D1FA1-C97A-4091-833A-FDA0EA916C3C}" type="slidenum">
              <a:rPr lang="en-US" altLang="en-US" sz="1200"/>
              <a:pPr eaLnBrk="1" hangingPunct="1">
                <a:defRPr/>
              </a:pPr>
              <a:t>32</a:t>
            </a:fld>
            <a:endParaRPr lang="en-US" altLang="en-US" sz="1200"/>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p>
        </p:txBody>
      </p:sp>
    </p:spTree>
    <p:extLst>
      <p:ext uri="{BB962C8B-B14F-4D97-AF65-F5344CB8AC3E}">
        <p14:creationId xmlns:p14="http://schemas.microsoft.com/office/powerpoint/2010/main" val="20665245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1014723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16511885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21537005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830204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2499296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6982EB-4CD8-4061-9E4C-D72DEE622757}" type="datetimeFigureOut">
              <a:rPr lang="en-US" smtClean="0"/>
              <a:t>10/5/2015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1183983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6982EB-4CD8-4061-9E4C-D72DEE622757}" type="datetimeFigureOut">
              <a:rPr lang="en-US" smtClean="0"/>
              <a:t>10/5/2015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2948375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6982EB-4CD8-4061-9E4C-D72DEE622757}" type="datetimeFigureOut">
              <a:rPr lang="en-US" smtClean="0"/>
              <a:t>10/5/2015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4208729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6982EB-4CD8-4061-9E4C-D72DEE622757}" type="datetimeFigureOut">
              <a:rPr lang="en-US" smtClean="0"/>
              <a:t>10/5/2015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1421436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6982EB-4CD8-4061-9E4C-D72DEE622757}" type="datetimeFigureOut">
              <a:rPr lang="en-US" smtClean="0"/>
              <a:t>10/5/2015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3126495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6982EB-4CD8-4061-9E4C-D72DEE622757}" type="datetimeFigureOut">
              <a:rPr lang="en-US" smtClean="0"/>
              <a:t>10/5/2015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2050904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6982EB-4CD8-4061-9E4C-D72DEE622757}" type="datetimeFigureOut">
              <a:rPr lang="en-US" smtClean="0"/>
              <a:t>10/5/2015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BFF5F-B7A5-4FAF-BA4A-F96F964669A3}" type="slidenum">
              <a:rPr lang="en-US" smtClean="0"/>
              <a:t>‹#›</a:t>
            </a:fld>
            <a:endParaRPr lang="en-US"/>
          </a:p>
        </p:txBody>
      </p:sp>
    </p:spTree>
    <p:extLst>
      <p:ext uri="{BB962C8B-B14F-4D97-AF65-F5344CB8AC3E}">
        <p14:creationId xmlns:p14="http://schemas.microsoft.com/office/powerpoint/2010/main" val="2134142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6982EB-4CD8-4061-9E4C-D72DEE622757}" type="datetimeFigureOut">
              <a:rPr lang="en-US" smtClean="0"/>
              <a:t>10/5/2015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ABFF5F-B7A5-4FAF-BA4A-F96F964669A3}" type="slidenum">
              <a:rPr lang="en-US" smtClean="0"/>
              <a:t>‹#›</a:t>
            </a:fld>
            <a:endParaRPr lang="en-US"/>
          </a:p>
        </p:txBody>
      </p:sp>
    </p:spTree>
    <p:extLst>
      <p:ext uri="{BB962C8B-B14F-4D97-AF65-F5344CB8AC3E}">
        <p14:creationId xmlns:p14="http://schemas.microsoft.com/office/powerpoint/2010/main" val="829995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12.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slideLayout" Target="../slideLayouts/slideLayout12.xml"/><Relationship Id="rId1" Type="http://schemas.openxmlformats.org/officeDocument/2006/relationships/tags" Target="../tags/tag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12.xml"/><Relationship Id="rId1" Type="http://schemas.openxmlformats.org/officeDocument/2006/relationships/tags" Target="../tags/tag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12.xml"/><Relationship Id="rId1" Type="http://schemas.openxmlformats.org/officeDocument/2006/relationships/tags" Target="../tags/tag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12.xml"/><Relationship Id="rId1" Type="http://schemas.openxmlformats.org/officeDocument/2006/relationships/tags" Target="../tags/tag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12.xml"/><Relationship Id="rId1" Type="http://schemas.openxmlformats.org/officeDocument/2006/relationships/tags" Target="../tags/tag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slideLayout" Target="../slideLayouts/slideLayout12.xml"/><Relationship Id="rId1" Type="http://schemas.openxmlformats.org/officeDocument/2006/relationships/tags" Target="../tags/tag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12.xml"/><Relationship Id="rId1" Type="http://schemas.openxmlformats.org/officeDocument/2006/relationships/tags" Target="../tags/tag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cityofboston.gov/civilright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hyperlink" Target="http://www.bostonfairhousing.org/" TargetMode="External"/><Relationship Id="rId5" Type="http://schemas.openxmlformats.org/officeDocument/2006/relationships/hyperlink" Target="http://www.suffolk.edu/law/academics/26012.php" TargetMode="External"/><Relationship Id="rId4" Type="http://schemas.openxmlformats.org/officeDocument/2006/relationships/hyperlink" Target="http://www.cambridgema.gov/HRC"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12.xml"/><Relationship Id="rId1" Type="http://schemas.openxmlformats.org/officeDocument/2006/relationships/tags" Target="../tags/tag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12.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8000" dirty="0" err="1" smtClean="0">
                <a:effectLst>
                  <a:outerShdw blurRad="38100" dist="38100" dir="2700000" algn="tl">
                    <a:srgbClr val="000000">
                      <a:alpha val="43137"/>
                    </a:srgbClr>
                  </a:outerShdw>
                </a:effectLst>
              </a:rPr>
              <a:t>Conheça</a:t>
            </a:r>
            <a:r>
              <a:rPr lang="en-US" sz="8000" dirty="0" smtClean="0">
                <a:effectLst>
                  <a:outerShdw blurRad="38100" dist="38100" dir="2700000" algn="tl">
                    <a:srgbClr val="000000">
                      <a:alpha val="43137"/>
                    </a:srgbClr>
                  </a:outerShdw>
                </a:effectLst>
              </a:rPr>
              <a:t> </a:t>
            </a:r>
            <a:r>
              <a:rPr lang="en-US" sz="8000" dirty="0" err="1" smtClean="0">
                <a:effectLst>
                  <a:outerShdw blurRad="38100" dist="38100" dir="2700000" algn="tl">
                    <a:srgbClr val="000000">
                      <a:alpha val="43137"/>
                    </a:srgbClr>
                  </a:outerShdw>
                </a:effectLst>
              </a:rPr>
              <a:t>seus</a:t>
            </a:r>
            <a:r>
              <a:rPr lang="en-US" sz="8000" dirty="0" smtClean="0">
                <a:effectLst>
                  <a:outerShdw blurRad="38100" dist="38100" dir="2700000" algn="tl">
                    <a:srgbClr val="000000">
                      <a:alpha val="43137"/>
                    </a:srgbClr>
                  </a:outerShdw>
                </a:effectLst>
              </a:rPr>
              <a:t> </a:t>
            </a:r>
            <a:r>
              <a:rPr lang="en-US" sz="8000" dirty="0" err="1" smtClean="0">
                <a:effectLst>
                  <a:outerShdw blurRad="38100" dist="38100" dir="2700000" algn="tl">
                    <a:srgbClr val="000000">
                      <a:alpha val="43137"/>
                    </a:srgbClr>
                  </a:outerShdw>
                </a:effectLst>
              </a:rPr>
              <a:t>direitos</a:t>
            </a:r>
            <a:r>
              <a:rPr lang="en-US" sz="8000" dirty="0" smtClean="0">
                <a:effectLst>
                  <a:outerShdw blurRad="38100" dist="38100" dir="2700000" algn="tl">
                    <a:srgbClr val="000000">
                      <a:alpha val="43137"/>
                    </a:srgbClr>
                  </a:outerShdw>
                </a:effectLst>
              </a:rPr>
              <a:t>!</a:t>
            </a:r>
            <a:endParaRPr lang="en-US" sz="8000"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p:txBody>
          <a:bodyPr/>
          <a:lstStyle/>
          <a:p>
            <a:r>
              <a:rPr lang="en-US" dirty="0" err="1" smtClean="0"/>
              <a:t>Justiça</a:t>
            </a:r>
            <a:r>
              <a:rPr lang="en-US" dirty="0" smtClean="0"/>
              <a:t> </a:t>
            </a:r>
            <a:r>
              <a:rPr lang="en-US" dirty="0" err="1" smtClean="0"/>
              <a:t>habitacional</a:t>
            </a:r>
            <a:r>
              <a:rPr lang="en-US" dirty="0" smtClean="0"/>
              <a:t> para </a:t>
            </a:r>
            <a:r>
              <a:rPr lang="en-US" dirty="0" err="1" smtClean="0"/>
              <a:t>todos</a:t>
            </a:r>
            <a:r>
              <a:rPr lang="en-US" dirty="0" smtClean="0"/>
              <a:t>!</a:t>
            </a:r>
            <a:endParaRPr lang="en-US" dirty="0"/>
          </a:p>
        </p:txBody>
      </p:sp>
    </p:spTree>
    <p:extLst>
      <p:ext uri="{BB962C8B-B14F-4D97-AF65-F5344CB8AC3E}">
        <p14:creationId xmlns:p14="http://schemas.microsoft.com/office/powerpoint/2010/main" val="556215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304800" y="304800"/>
            <a:ext cx="8382000" cy="1905000"/>
          </a:xfrm>
        </p:spPr>
        <p:txBody>
          <a:bodyPr>
            <a:noAutofit/>
          </a:bodyPr>
          <a:lstStyle/>
          <a:p>
            <a:pPr marL="0" indent="0"/>
            <a:r>
              <a:rPr lang="en-US" sz="3200" dirty="0" smtClean="0"/>
              <a:t>Um </a:t>
            </a:r>
            <a:r>
              <a:rPr lang="en-US" sz="3200" dirty="0" err="1" smtClean="0"/>
              <a:t>proprietário</a:t>
            </a:r>
            <a:r>
              <a:rPr lang="en-US" sz="3200" dirty="0" smtClean="0"/>
              <a:t> </a:t>
            </a:r>
            <a:r>
              <a:rPr lang="en-US" sz="3200" dirty="0" err="1" smtClean="0"/>
              <a:t>pode</a:t>
            </a:r>
            <a:r>
              <a:rPr lang="en-US" sz="3200" dirty="0" smtClean="0"/>
              <a:t> se </a:t>
            </a:r>
            <a:r>
              <a:rPr lang="en-US" sz="3200" dirty="0" err="1" smtClean="0"/>
              <a:t>recusar</a:t>
            </a:r>
            <a:r>
              <a:rPr lang="en-US" sz="3200" dirty="0" smtClean="0"/>
              <a:t> a </a:t>
            </a:r>
            <a:r>
              <a:rPr lang="en-US" sz="3200" dirty="0" err="1" smtClean="0"/>
              <a:t>alugar</a:t>
            </a:r>
            <a:r>
              <a:rPr lang="en-US" sz="3200" dirty="0" smtClean="0"/>
              <a:t> para </a:t>
            </a:r>
            <a:r>
              <a:rPr lang="en-US" sz="3200" dirty="0" err="1" smtClean="0"/>
              <a:t>recipientes</a:t>
            </a:r>
            <a:r>
              <a:rPr lang="en-US" sz="3200" dirty="0" smtClean="0"/>
              <a:t> de </a:t>
            </a:r>
            <a:r>
              <a:rPr lang="en-US" sz="3200" dirty="0" err="1" smtClean="0"/>
              <a:t>Seção</a:t>
            </a:r>
            <a:r>
              <a:rPr lang="en-US" sz="3200" dirty="0" smtClean="0"/>
              <a:t> </a:t>
            </a:r>
            <a:r>
              <a:rPr lang="en-US" sz="3200" dirty="0"/>
              <a:t>8 </a:t>
            </a:r>
            <a:r>
              <a:rPr lang="en-US" sz="3200" dirty="0" smtClean="0"/>
              <a:t>(vale </a:t>
            </a:r>
            <a:r>
              <a:rPr lang="en-US" sz="3200" dirty="0" err="1" smtClean="0"/>
              <a:t>habitacional</a:t>
            </a:r>
            <a:r>
              <a:rPr lang="en-US" sz="3200" dirty="0" smtClean="0"/>
              <a:t>) </a:t>
            </a:r>
            <a:r>
              <a:rPr lang="en-US" sz="3200" dirty="0" err="1" smtClean="0"/>
              <a:t>porque</a:t>
            </a:r>
            <a:r>
              <a:rPr lang="en-US" sz="3200" dirty="0" smtClean="0"/>
              <a:t> o </a:t>
            </a:r>
            <a:r>
              <a:rPr lang="en-US" sz="3200" dirty="0" err="1" smtClean="0"/>
              <a:t>apartamento</a:t>
            </a:r>
            <a:r>
              <a:rPr lang="en-US" sz="3200" dirty="0" smtClean="0"/>
              <a:t> </a:t>
            </a:r>
            <a:r>
              <a:rPr lang="en-US" sz="3200" dirty="0" err="1" smtClean="0"/>
              <a:t>não</a:t>
            </a:r>
            <a:r>
              <a:rPr lang="en-US" sz="3200" dirty="0" smtClean="0"/>
              <a:t> </a:t>
            </a:r>
            <a:r>
              <a:rPr lang="en-US" sz="3200" dirty="0" err="1" smtClean="0"/>
              <a:t>passará</a:t>
            </a:r>
            <a:r>
              <a:rPr lang="en-US" sz="3200" dirty="0" smtClean="0"/>
              <a:t> </a:t>
            </a:r>
            <a:r>
              <a:rPr lang="en-US" sz="3200" dirty="0" err="1" smtClean="0"/>
              <a:t>inspeção</a:t>
            </a:r>
            <a:r>
              <a:rPr lang="en-US" sz="3200" dirty="0" smtClean="0"/>
              <a:t>.</a:t>
            </a:r>
            <a:endParaRPr lang="en-US" sz="3200" dirty="0"/>
          </a:p>
        </p:txBody>
      </p:sp>
      <p:sp>
        <p:nvSpPr>
          <p:cNvPr id="3" name="TPAnswers"/>
          <p:cNvSpPr>
            <a:spLocks noGrp="1"/>
          </p:cNvSpPr>
          <p:nvPr>
            <p:ph type="body" idx="1"/>
          </p:nvPr>
        </p:nvSpPr>
        <p:spPr>
          <a:xfrm>
            <a:off x="457200" y="3124200"/>
            <a:ext cx="3733800" cy="35353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pic>
        <p:nvPicPr>
          <p:cNvPr id="4099" name="Picture 3" descr="C:\Users\jlangowski\AppData\Local\Microsoft\Windows\Temporary Internet Files\Content.IE5\Q95TIOSD\for-rent[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4572000"/>
            <a:ext cx="1905000" cy="19050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491502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 </a:t>
            </a:r>
            <a:r>
              <a:rPr lang="en-US" i="1" u="sng" dirty="0" err="1" smtClean="0"/>
              <a:t>Falso</a:t>
            </a:r>
            <a:endParaRPr lang="en-US" u="sng" dirty="0"/>
          </a:p>
        </p:txBody>
      </p:sp>
      <p:sp>
        <p:nvSpPr>
          <p:cNvPr id="3" name="Content Placeholder 2"/>
          <p:cNvSpPr>
            <a:spLocks noGrp="1"/>
          </p:cNvSpPr>
          <p:nvPr>
            <p:ph idx="1"/>
          </p:nvPr>
        </p:nvSpPr>
        <p:spPr/>
        <p:txBody>
          <a:bodyPr>
            <a:normAutofit/>
          </a:bodyPr>
          <a:lstStyle/>
          <a:p>
            <a:endParaRPr lang="en-US" b="1" dirty="0" smtClean="0"/>
          </a:p>
          <a:p>
            <a:r>
              <a:rPr lang="en-US" b="1" dirty="0" err="1" smtClean="0"/>
              <a:t>Recebimento</a:t>
            </a:r>
            <a:r>
              <a:rPr lang="en-US" b="1" dirty="0" smtClean="0"/>
              <a:t> de </a:t>
            </a:r>
            <a:r>
              <a:rPr lang="en-US" b="1" dirty="0" err="1" smtClean="0"/>
              <a:t>Assistência</a:t>
            </a:r>
            <a:r>
              <a:rPr lang="en-US" b="1" dirty="0" smtClean="0"/>
              <a:t> </a:t>
            </a:r>
            <a:r>
              <a:rPr lang="en-US" b="1" dirty="0" err="1" smtClean="0"/>
              <a:t>Pública</a:t>
            </a:r>
            <a:r>
              <a:rPr lang="en-US" b="1" dirty="0" smtClean="0"/>
              <a:t> </a:t>
            </a:r>
            <a:r>
              <a:rPr lang="en-US" dirty="0" smtClean="0"/>
              <a:t>é </a:t>
            </a:r>
            <a:r>
              <a:rPr lang="en-US" dirty="0" err="1" smtClean="0"/>
              <a:t>uma</a:t>
            </a:r>
            <a:r>
              <a:rPr lang="en-US" dirty="0" smtClean="0"/>
              <a:t> </a:t>
            </a:r>
            <a:r>
              <a:rPr lang="en-US" dirty="0" err="1" smtClean="0"/>
              <a:t>classe</a:t>
            </a:r>
            <a:r>
              <a:rPr lang="en-US" dirty="0" smtClean="0"/>
              <a:t> </a:t>
            </a:r>
            <a:r>
              <a:rPr lang="en-US" dirty="0" err="1" smtClean="0"/>
              <a:t>protegida</a:t>
            </a:r>
            <a:r>
              <a:rPr lang="en-US" dirty="0" smtClean="0"/>
              <a:t>.</a:t>
            </a:r>
          </a:p>
          <a:p>
            <a:r>
              <a:rPr lang="en-US" dirty="0" err="1" smtClean="0"/>
              <a:t>Habitação</a:t>
            </a:r>
            <a:r>
              <a:rPr lang="en-US" dirty="0" smtClean="0"/>
              <a:t> </a:t>
            </a:r>
            <a:r>
              <a:rPr lang="en-US" dirty="0" err="1" smtClean="0"/>
              <a:t>não</a:t>
            </a:r>
            <a:r>
              <a:rPr lang="en-US" dirty="0" smtClean="0"/>
              <a:t> </a:t>
            </a:r>
            <a:r>
              <a:rPr lang="en-US" dirty="0" err="1" smtClean="0"/>
              <a:t>pode</a:t>
            </a:r>
            <a:r>
              <a:rPr lang="en-US" dirty="0" smtClean="0"/>
              <a:t> </a:t>
            </a:r>
            <a:r>
              <a:rPr lang="en-US" dirty="0" err="1" smtClean="0"/>
              <a:t>ser</a:t>
            </a:r>
            <a:r>
              <a:rPr lang="en-US" dirty="0" smtClean="0"/>
              <a:t> </a:t>
            </a:r>
            <a:r>
              <a:rPr lang="en-US" dirty="0" err="1" smtClean="0"/>
              <a:t>recusada</a:t>
            </a:r>
            <a:r>
              <a:rPr lang="en-US" dirty="0" smtClean="0"/>
              <a:t> a </a:t>
            </a:r>
            <a:r>
              <a:rPr lang="en-US" dirty="0" err="1" smtClean="0"/>
              <a:t>alguém</a:t>
            </a:r>
            <a:r>
              <a:rPr lang="en-US" dirty="0" smtClean="0"/>
              <a:t> </a:t>
            </a:r>
            <a:r>
              <a:rPr lang="en-US" dirty="0" err="1" smtClean="0"/>
              <a:t>que</a:t>
            </a:r>
            <a:r>
              <a:rPr lang="en-US" dirty="0" smtClean="0"/>
              <a:t> </a:t>
            </a:r>
            <a:r>
              <a:rPr lang="en-US" dirty="0" err="1" smtClean="0"/>
              <a:t>recebe</a:t>
            </a:r>
            <a:r>
              <a:rPr lang="en-US" dirty="0" smtClean="0"/>
              <a:t> vale </a:t>
            </a:r>
            <a:r>
              <a:rPr lang="en-US" dirty="0" err="1" smtClean="0"/>
              <a:t>habitacional</a:t>
            </a:r>
            <a:r>
              <a:rPr lang="en-US" dirty="0" smtClean="0"/>
              <a:t>. </a:t>
            </a:r>
          </a:p>
          <a:p>
            <a:pPr marL="0" indent="0">
              <a:buNone/>
            </a:pPr>
            <a:endParaRPr lang="en-US" dirty="0"/>
          </a:p>
        </p:txBody>
      </p:sp>
    </p:spTree>
    <p:extLst>
      <p:ext uri="{BB962C8B-B14F-4D97-AF65-F5344CB8AC3E}">
        <p14:creationId xmlns:p14="http://schemas.microsoft.com/office/powerpoint/2010/main" val="272094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381000" y="228600"/>
            <a:ext cx="8305800" cy="2057400"/>
          </a:xfrm>
        </p:spPr>
        <p:txBody>
          <a:bodyPr>
            <a:noAutofit/>
          </a:bodyPr>
          <a:lstStyle/>
          <a:p>
            <a:pPr marL="0" indent="0"/>
            <a:r>
              <a:rPr lang="en-US" sz="3200" dirty="0"/>
              <a:t>A </a:t>
            </a:r>
            <a:r>
              <a:rPr lang="en-US" sz="3200" dirty="0" err="1" smtClean="0"/>
              <a:t>pessoa</a:t>
            </a:r>
            <a:r>
              <a:rPr lang="en-US" sz="3200" dirty="0" smtClean="0"/>
              <a:t> é </a:t>
            </a:r>
            <a:r>
              <a:rPr lang="en-US" sz="3200" dirty="0" err="1" smtClean="0"/>
              <a:t>recusada</a:t>
            </a:r>
            <a:r>
              <a:rPr lang="en-US" sz="3200" dirty="0" smtClean="0"/>
              <a:t> </a:t>
            </a:r>
            <a:r>
              <a:rPr lang="en-US" sz="3200" dirty="0" err="1" smtClean="0"/>
              <a:t>habitação</a:t>
            </a:r>
            <a:r>
              <a:rPr lang="en-US" sz="3200" dirty="0" smtClean="0"/>
              <a:t> </a:t>
            </a:r>
            <a:r>
              <a:rPr lang="en-US" sz="3200" dirty="0" err="1" smtClean="0"/>
              <a:t>porque</a:t>
            </a:r>
            <a:r>
              <a:rPr lang="en-US" sz="3200" dirty="0" smtClean="0"/>
              <a:t> o </a:t>
            </a:r>
            <a:r>
              <a:rPr lang="en-US" sz="3200" dirty="0" err="1" smtClean="0"/>
              <a:t>provedor</a:t>
            </a:r>
            <a:r>
              <a:rPr lang="en-US" sz="3200" dirty="0" smtClean="0"/>
              <a:t> </a:t>
            </a:r>
            <a:r>
              <a:rPr lang="en-US" sz="3200" dirty="0" err="1" smtClean="0"/>
              <a:t>habitacional</a:t>
            </a:r>
            <a:r>
              <a:rPr lang="en-US" sz="3200" dirty="0" smtClean="0"/>
              <a:t> </a:t>
            </a:r>
            <a:r>
              <a:rPr lang="en-US" sz="3200" dirty="0" err="1" smtClean="0"/>
              <a:t>acredita</a:t>
            </a:r>
            <a:r>
              <a:rPr lang="en-US" sz="3200" dirty="0" smtClean="0"/>
              <a:t> </a:t>
            </a:r>
            <a:r>
              <a:rPr lang="en-US" sz="3200" dirty="0" err="1" smtClean="0"/>
              <a:t>que</a:t>
            </a:r>
            <a:r>
              <a:rPr lang="en-US" sz="3200" dirty="0" smtClean="0"/>
              <a:t> a </a:t>
            </a:r>
            <a:r>
              <a:rPr lang="en-US" sz="3200" dirty="0" err="1" smtClean="0"/>
              <a:t>pessoa</a:t>
            </a:r>
            <a:r>
              <a:rPr lang="en-US" sz="3200" dirty="0" smtClean="0"/>
              <a:t> é </a:t>
            </a:r>
            <a:r>
              <a:rPr lang="en-US" sz="3200" dirty="0" err="1" smtClean="0"/>
              <a:t>portadora</a:t>
            </a:r>
            <a:r>
              <a:rPr lang="en-US" sz="3200" dirty="0" smtClean="0"/>
              <a:t> de </a:t>
            </a:r>
            <a:r>
              <a:rPr lang="en-US" sz="3200" dirty="0" err="1" smtClean="0"/>
              <a:t>deficiência</a:t>
            </a:r>
            <a:r>
              <a:rPr lang="en-US" sz="3200" dirty="0" smtClean="0"/>
              <a:t>, </a:t>
            </a:r>
            <a:r>
              <a:rPr lang="en-US" sz="3200" dirty="0" err="1" smtClean="0"/>
              <a:t>embora</a:t>
            </a:r>
            <a:r>
              <a:rPr lang="en-US" sz="3200" dirty="0" smtClean="0"/>
              <a:t> </a:t>
            </a:r>
            <a:r>
              <a:rPr lang="en-US" sz="3200" dirty="0" err="1" smtClean="0"/>
              <a:t>não</a:t>
            </a:r>
            <a:r>
              <a:rPr lang="en-US" sz="3200" dirty="0" smtClean="0"/>
              <a:t> </a:t>
            </a:r>
            <a:r>
              <a:rPr lang="en-US" sz="3200" dirty="0" err="1" smtClean="0"/>
              <a:t>tenha</a:t>
            </a:r>
            <a:r>
              <a:rPr lang="en-US" sz="3200" dirty="0" smtClean="0"/>
              <a:t>, a </a:t>
            </a:r>
            <a:r>
              <a:rPr lang="en-US" sz="3200" dirty="0" err="1" smtClean="0"/>
              <a:t>pessoa</a:t>
            </a:r>
            <a:r>
              <a:rPr lang="en-US" sz="3200" dirty="0" smtClean="0"/>
              <a:t>  é </a:t>
            </a:r>
            <a:r>
              <a:rPr lang="en-US" sz="3200" dirty="0" err="1" smtClean="0"/>
              <a:t>protegida</a:t>
            </a:r>
            <a:r>
              <a:rPr lang="en-US" sz="3200" dirty="0" smtClean="0"/>
              <a:t> </a:t>
            </a:r>
            <a:r>
              <a:rPr lang="en-US" sz="3200" dirty="0" err="1" smtClean="0"/>
              <a:t>pelas</a:t>
            </a:r>
            <a:r>
              <a:rPr lang="en-US" sz="3200" dirty="0" smtClean="0"/>
              <a:t> leis de </a:t>
            </a:r>
            <a:r>
              <a:rPr lang="en-US" sz="3200" dirty="0" err="1" smtClean="0"/>
              <a:t>justiça</a:t>
            </a:r>
            <a:r>
              <a:rPr lang="en-US" sz="3200" dirty="0" smtClean="0"/>
              <a:t> </a:t>
            </a:r>
            <a:r>
              <a:rPr lang="en-US" sz="3200" dirty="0" err="1" smtClean="0"/>
              <a:t>habitacional</a:t>
            </a:r>
            <a:r>
              <a:rPr lang="en-US" sz="3200" dirty="0" smtClean="0"/>
              <a:t>.</a:t>
            </a:r>
            <a:endParaRPr lang="en-US" sz="3200" dirty="0"/>
          </a:p>
        </p:txBody>
      </p:sp>
      <p:sp>
        <p:nvSpPr>
          <p:cNvPr id="3" name="TPAnswers"/>
          <p:cNvSpPr>
            <a:spLocks noGrp="1"/>
          </p:cNvSpPr>
          <p:nvPr>
            <p:ph type="body" idx="1"/>
          </p:nvPr>
        </p:nvSpPr>
        <p:spPr>
          <a:xfrm>
            <a:off x="457200" y="2667000"/>
            <a:ext cx="3962400" cy="36877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pic>
        <p:nvPicPr>
          <p:cNvPr id="5127" name="Picture 7" descr="C:\Program Files (x86)\Microsoft Office\MEDIA\CAGCAT10\j0205462.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7600" y="4495800"/>
            <a:ext cx="1818742" cy="1809598"/>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7652380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 </a:t>
            </a:r>
            <a:r>
              <a:rPr lang="en-US" i="1" u="sng" dirty="0" err="1" smtClean="0"/>
              <a:t>Verdadeiro</a:t>
            </a:r>
            <a:endParaRPr lang="en-US" u="sng" dirty="0"/>
          </a:p>
        </p:txBody>
      </p:sp>
      <p:sp>
        <p:nvSpPr>
          <p:cNvPr id="3" name="Content Placeholder 2"/>
          <p:cNvSpPr>
            <a:spLocks noGrp="1"/>
          </p:cNvSpPr>
          <p:nvPr>
            <p:ph idx="1"/>
          </p:nvPr>
        </p:nvSpPr>
        <p:spPr/>
        <p:txBody>
          <a:bodyPr>
            <a:normAutofit fontScale="92500"/>
          </a:bodyPr>
          <a:lstStyle/>
          <a:p>
            <a:r>
              <a:rPr lang="en-US" dirty="0" smtClean="0"/>
              <a:t>Se </a:t>
            </a:r>
            <a:r>
              <a:rPr lang="en-US" dirty="0" err="1" smtClean="0"/>
              <a:t>você</a:t>
            </a:r>
            <a:r>
              <a:rPr lang="en-US" dirty="0" smtClean="0"/>
              <a:t> </a:t>
            </a:r>
            <a:r>
              <a:rPr lang="en-US" dirty="0" err="1" smtClean="0"/>
              <a:t>ou</a:t>
            </a:r>
            <a:r>
              <a:rPr lang="en-US" dirty="0" smtClean="0"/>
              <a:t> </a:t>
            </a:r>
            <a:r>
              <a:rPr lang="en-US" dirty="0" err="1" smtClean="0"/>
              <a:t>qualquer</a:t>
            </a:r>
            <a:r>
              <a:rPr lang="en-US" dirty="0" smtClean="0"/>
              <a:t> </a:t>
            </a:r>
            <a:r>
              <a:rPr lang="en-US" dirty="0" err="1" smtClean="0"/>
              <a:t>pessoa</a:t>
            </a:r>
            <a:r>
              <a:rPr lang="en-US" dirty="0" smtClean="0"/>
              <a:t> </a:t>
            </a:r>
            <a:r>
              <a:rPr lang="en-US" dirty="0" err="1" smtClean="0"/>
              <a:t>relacionada</a:t>
            </a:r>
            <a:r>
              <a:rPr lang="en-US" dirty="0" smtClean="0"/>
              <a:t> com </a:t>
            </a:r>
            <a:r>
              <a:rPr lang="en-US" dirty="0" err="1" smtClean="0"/>
              <a:t>você</a:t>
            </a:r>
            <a:r>
              <a:rPr lang="en-US" dirty="0" smtClean="0"/>
              <a:t>:</a:t>
            </a:r>
          </a:p>
          <a:p>
            <a:pPr lvl="1"/>
            <a:r>
              <a:rPr lang="en-US" dirty="0" smtClean="0"/>
              <a:t>É </a:t>
            </a:r>
            <a:r>
              <a:rPr lang="en-US" dirty="0" err="1" smtClean="0"/>
              <a:t>portador</a:t>
            </a:r>
            <a:r>
              <a:rPr lang="en-US" dirty="0" smtClean="0"/>
              <a:t> de </a:t>
            </a:r>
            <a:r>
              <a:rPr lang="en-US" dirty="0" err="1" smtClean="0"/>
              <a:t>uma</a:t>
            </a:r>
            <a:r>
              <a:rPr lang="en-US" dirty="0" smtClean="0"/>
              <a:t> </a:t>
            </a:r>
            <a:r>
              <a:rPr lang="en-US" dirty="0" err="1" smtClean="0"/>
              <a:t>deficiência</a:t>
            </a:r>
            <a:r>
              <a:rPr lang="en-US" dirty="0" smtClean="0"/>
              <a:t> </a:t>
            </a:r>
            <a:r>
              <a:rPr lang="en-US" dirty="0" err="1" smtClean="0"/>
              <a:t>física</a:t>
            </a:r>
            <a:r>
              <a:rPr lang="en-US" dirty="0" smtClean="0"/>
              <a:t> </a:t>
            </a:r>
            <a:r>
              <a:rPr lang="en-US" dirty="0" err="1" smtClean="0"/>
              <a:t>ou</a:t>
            </a:r>
            <a:r>
              <a:rPr lang="en-US" dirty="0" smtClean="0"/>
              <a:t> mental </a:t>
            </a:r>
            <a:r>
              <a:rPr lang="en-US" dirty="0" err="1" smtClean="0"/>
              <a:t>que</a:t>
            </a:r>
            <a:r>
              <a:rPr lang="en-US" dirty="0" smtClean="0"/>
              <a:t> </a:t>
            </a:r>
            <a:r>
              <a:rPr lang="en-US" dirty="0" err="1" smtClean="0"/>
              <a:t>limita</a:t>
            </a:r>
            <a:r>
              <a:rPr lang="en-US" dirty="0" smtClean="0"/>
              <a:t> </a:t>
            </a:r>
            <a:r>
              <a:rPr lang="en-US" dirty="0" err="1" smtClean="0"/>
              <a:t>substancialmente</a:t>
            </a:r>
            <a:r>
              <a:rPr lang="en-US" dirty="0" smtClean="0"/>
              <a:t> </a:t>
            </a:r>
            <a:r>
              <a:rPr lang="en-US" dirty="0" err="1" smtClean="0"/>
              <a:t>uma</a:t>
            </a:r>
            <a:r>
              <a:rPr lang="en-US" dirty="0" smtClean="0"/>
              <a:t> </a:t>
            </a:r>
            <a:r>
              <a:rPr lang="en-US" dirty="0" err="1" smtClean="0"/>
              <a:t>ou</a:t>
            </a:r>
            <a:r>
              <a:rPr lang="en-US" dirty="0" smtClean="0"/>
              <a:t> </a:t>
            </a:r>
            <a:r>
              <a:rPr lang="en-US" dirty="0" err="1" smtClean="0"/>
              <a:t>mais</a:t>
            </a:r>
            <a:r>
              <a:rPr lang="en-US" dirty="0" smtClean="0"/>
              <a:t> </a:t>
            </a:r>
            <a:r>
              <a:rPr lang="en-US" dirty="0" err="1" smtClean="0"/>
              <a:t>atividades</a:t>
            </a:r>
            <a:r>
              <a:rPr lang="en-US" dirty="0" smtClean="0"/>
              <a:t> </a:t>
            </a:r>
            <a:r>
              <a:rPr lang="en-US" dirty="0" err="1" smtClean="0"/>
              <a:t>vitais</a:t>
            </a:r>
            <a:r>
              <a:rPr lang="en-US" dirty="0" smtClean="0"/>
              <a:t> </a:t>
            </a:r>
            <a:r>
              <a:rPr lang="en-US" dirty="0" err="1" smtClean="0"/>
              <a:t>importantes</a:t>
            </a:r>
            <a:endParaRPr lang="en-US" dirty="0" smtClean="0"/>
          </a:p>
          <a:p>
            <a:pPr lvl="1"/>
            <a:r>
              <a:rPr lang="en-US" dirty="0" smtClean="0"/>
              <a:t>Tem um </a:t>
            </a:r>
            <a:r>
              <a:rPr lang="en-US" dirty="0" err="1" smtClean="0"/>
              <a:t>registro</a:t>
            </a:r>
            <a:r>
              <a:rPr lang="en-US" dirty="0" smtClean="0"/>
              <a:t> de </a:t>
            </a:r>
            <a:r>
              <a:rPr lang="en-US" dirty="0" err="1" smtClean="0"/>
              <a:t>tal</a:t>
            </a:r>
            <a:r>
              <a:rPr lang="en-US" dirty="0" smtClean="0"/>
              <a:t> </a:t>
            </a:r>
            <a:r>
              <a:rPr lang="en-US" dirty="0" err="1" smtClean="0"/>
              <a:t>deficiência</a:t>
            </a:r>
            <a:r>
              <a:rPr lang="en-US" dirty="0" smtClean="0"/>
              <a:t> </a:t>
            </a:r>
            <a:r>
              <a:rPr lang="en-US" dirty="0" err="1" smtClean="0"/>
              <a:t>ou</a:t>
            </a:r>
            <a:endParaRPr lang="en-US" dirty="0" smtClean="0"/>
          </a:p>
          <a:p>
            <a:pPr lvl="1"/>
            <a:r>
              <a:rPr lang="en-US" dirty="0" smtClean="0"/>
              <a:t>É </a:t>
            </a:r>
            <a:r>
              <a:rPr lang="en-US" dirty="0" err="1" smtClean="0"/>
              <a:t>considerado</a:t>
            </a:r>
            <a:r>
              <a:rPr lang="en-US" dirty="0" smtClean="0"/>
              <a:t> </a:t>
            </a:r>
            <a:r>
              <a:rPr lang="en-US" dirty="0" err="1" smtClean="0"/>
              <a:t>portador</a:t>
            </a:r>
            <a:r>
              <a:rPr lang="en-US" dirty="0" smtClean="0"/>
              <a:t> de </a:t>
            </a:r>
            <a:r>
              <a:rPr lang="en-US" dirty="0" err="1" smtClean="0"/>
              <a:t>tal</a:t>
            </a:r>
            <a:r>
              <a:rPr lang="en-US" dirty="0" smtClean="0"/>
              <a:t> </a:t>
            </a:r>
            <a:r>
              <a:rPr lang="en-US" dirty="0" err="1" smtClean="0"/>
              <a:t>deficiência</a:t>
            </a:r>
            <a:r>
              <a:rPr lang="en-US" dirty="0" smtClean="0"/>
              <a:t>: </a:t>
            </a:r>
          </a:p>
          <a:p>
            <a:pPr marL="457200" lvl="1" indent="0">
              <a:buNone/>
            </a:pPr>
            <a:endParaRPr lang="en-US" dirty="0" smtClean="0"/>
          </a:p>
          <a:p>
            <a:pPr marL="0" indent="0">
              <a:buNone/>
            </a:pPr>
            <a:r>
              <a:rPr lang="en-US" dirty="0" err="1" smtClean="0"/>
              <a:t>Você</a:t>
            </a:r>
            <a:r>
              <a:rPr lang="en-US" dirty="0" smtClean="0"/>
              <a:t> é </a:t>
            </a:r>
            <a:r>
              <a:rPr lang="en-US" dirty="0" err="1" smtClean="0"/>
              <a:t>protegido</a:t>
            </a:r>
            <a:r>
              <a:rPr lang="en-US" dirty="0" smtClean="0"/>
              <a:t> </a:t>
            </a:r>
            <a:r>
              <a:rPr lang="en-US" dirty="0" err="1" smtClean="0"/>
              <a:t>pelas</a:t>
            </a:r>
            <a:r>
              <a:rPr lang="en-US" dirty="0" smtClean="0"/>
              <a:t> leis de </a:t>
            </a:r>
            <a:r>
              <a:rPr lang="en-US" dirty="0" err="1" smtClean="0"/>
              <a:t>justiça</a:t>
            </a:r>
            <a:r>
              <a:rPr lang="en-US" dirty="0" smtClean="0"/>
              <a:t> </a:t>
            </a:r>
            <a:r>
              <a:rPr lang="en-US" dirty="0" err="1" smtClean="0"/>
              <a:t>habitacional</a:t>
            </a:r>
            <a:endParaRPr lang="en-US" dirty="0" smtClean="0"/>
          </a:p>
        </p:txBody>
      </p:sp>
    </p:spTree>
    <p:extLst>
      <p:ext uri="{BB962C8B-B14F-4D97-AF65-F5344CB8AC3E}">
        <p14:creationId xmlns:p14="http://schemas.microsoft.com/office/powerpoint/2010/main" val="2432201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401762"/>
          </a:xfrm>
        </p:spPr>
        <p:txBody>
          <a:bodyPr>
            <a:noAutofit/>
          </a:bodyPr>
          <a:lstStyle/>
          <a:p>
            <a:pPr marL="0" indent="0"/>
            <a:r>
              <a:rPr lang="en-US" sz="3200" dirty="0" err="1" smtClean="0"/>
              <a:t>Inquilinos</a:t>
            </a:r>
            <a:r>
              <a:rPr lang="en-US" sz="3200" dirty="0" smtClean="0"/>
              <a:t> com </a:t>
            </a:r>
            <a:r>
              <a:rPr lang="en-US" sz="3200" dirty="0" err="1" smtClean="0"/>
              <a:t>crianças</a:t>
            </a:r>
            <a:r>
              <a:rPr lang="en-US" sz="3200" dirty="0" smtClean="0"/>
              <a:t> </a:t>
            </a:r>
            <a:r>
              <a:rPr lang="en-US" sz="3200" dirty="0" err="1" smtClean="0"/>
              <a:t>podem</a:t>
            </a:r>
            <a:r>
              <a:rPr lang="en-US" sz="3200" dirty="0" smtClean="0"/>
              <a:t> </a:t>
            </a:r>
            <a:r>
              <a:rPr lang="en-US" sz="3200" dirty="0" err="1" smtClean="0"/>
              <a:t>ser</a:t>
            </a:r>
            <a:r>
              <a:rPr lang="en-US" sz="3200" dirty="0" smtClean="0"/>
              <a:t> </a:t>
            </a:r>
            <a:r>
              <a:rPr lang="en-US" sz="3200" dirty="0" err="1" smtClean="0"/>
              <a:t>obrigados</a:t>
            </a:r>
            <a:r>
              <a:rPr lang="en-US" sz="3200" dirty="0" smtClean="0"/>
              <a:t> a </a:t>
            </a:r>
            <a:r>
              <a:rPr lang="en-US" sz="3200" dirty="0" err="1" smtClean="0"/>
              <a:t>morar</a:t>
            </a:r>
            <a:r>
              <a:rPr lang="en-US" sz="3200" dirty="0" smtClean="0"/>
              <a:t> no </a:t>
            </a:r>
            <a:r>
              <a:rPr lang="en-US" sz="3200" dirty="0" err="1" smtClean="0"/>
              <a:t>térreo</a:t>
            </a:r>
            <a:r>
              <a:rPr lang="en-US" sz="3200" dirty="0" smtClean="0"/>
              <a:t> para </a:t>
            </a:r>
            <a:r>
              <a:rPr lang="en-US" sz="3200" dirty="0" err="1" smtClean="0"/>
              <a:t>não</a:t>
            </a:r>
            <a:r>
              <a:rPr lang="en-US" sz="3200" dirty="0" smtClean="0"/>
              <a:t> </a:t>
            </a:r>
            <a:r>
              <a:rPr lang="en-US" sz="3200" dirty="0" err="1" smtClean="0"/>
              <a:t>perturbar</a:t>
            </a:r>
            <a:r>
              <a:rPr lang="en-US" sz="3200" dirty="0" smtClean="0"/>
              <a:t> </a:t>
            </a:r>
            <a:r>
              <a:rPr lang="en-US" sz="3200" dirty="0" err="1" smtClean="0"/>
              <a:t>os</a:t>
            </a:r>
            <a:r>
              <a:rPr lang="en-US" sz="3200" dirty="0" smtClean="0"/>
              <a:t> outros </a:t>
            </a:r>
            <a:r>
              <a:rPr lang="en-US" sz="3200" dirty="0" err="1" smtClean="0"/>
              <a:t>inquilinos</a:t>
            </a:r>
            <a:r>
              <a:rPr lang="en-US" sz="3200" dirty="0" smtClean="0"/>
              <a:t> com </a:t>
            </a:r>
            <a:r>
              <a:rPr lang="en-US" sz="3200" dirty="0" err="1" smtClean="0"/>
              <a:t>barulho</a:t>
            </a:r>
            <a:r>
              <a:rPr lang="en-US" sz="3200" dirty="0" smtClean="0"/>
              <a:t>.</a:t>
            </a:r>
            <a:endParaRPr lang="en-US" sz="3200" dirty="0"/>
          </a:p>
        </p:txBody>
      </p:sp>
      <p:sp>
        <p:nvSpPr>
          <p:cNvPr id="3" name="TPAnswers"/>
          <p:cNvSpPr>
            <a:spLocks noGrp="1"/>
          </p:cNvSpPr>
          <p:nvPr>
            <p:ph type="body" idx="1"/>
          </p:nvPr>
        </p:nvSpPr>
        <p:spPr>
          <a:xfrm>
            <a:off x="457200" y="2514600"/>
            <a:ext cx="4114800" cy="37639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pic>
        <p:nvPicPr>
          <p:cNvPr id="6146" name="Picture 2" descr="C:\Users\jlangowski\AppData\Local\Microsoft\Windows\Temporary Internet Files\Content.IE5\6TCNWC6Y\children_playing_music[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4114800"/>
            <a:ext cx="5534025" cy="2200275"/>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69152699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 </a:t>
            </a:r>
            <a:r>
              <a:rPr lang="en-US" i="1" u="sng" dirty="0" err="1" smtClean="0"/>
              <a:t>Falso</a:t>
            </a:r>
            <a:endParaRPr lang="en-US" u="sng" dirty="0"/>
          </a:p>
        </p:txBody>
      </p:sp>
      <p:sp>
        <p:nvSpPr>
          <p:cNvPr id="3" name="Content Placeholder 2"/>
          <p:cNvSpPr>
            <a:spLocks noGrp="1"/>
          </p:cNvSpPr>
          <p:nvPr>
            <p:ph idx="1"/>
          </p:nvPr>
        </p:nvSpPr>
        <p:spPr/>
        <p:txBody>
          <a:bodyPr>
            <a:normAutofit/>
          </a:bodyPr>
          <a:lstStyle/>
          <a:p>
            <a:r>
              <a:rPr lang="en-US" b="1" dirty="0" err="1" smtClean="0"/>
              <a:t>Situação</a:t>
            </a:r>
            <a:r>
              <a:rPr lang="en-US" b="1" dirty="0" smtClean="0"/>
              <a:t> Familiar</a:t>
            </a:r>
            <a:r>
              <a:rPr lang="en-US" dirty="0" smtClean="0"/>
              <a:t> é </a:t>
            </a:r>
            <a:r>
              <a:rPr lang="en-US" dirty="0" err="1" smtClean="0"/>
              <a:t>uma</a:t>
            </a:r>
            <a:r>
              <a:rPr lang="en-US" dirty="0" smtClean="0"/>
              <a:t> </a:t>
            </a:r>
            <a:r>
              <a:rPr lang="en-US" dirty="0" err="1" smtClean="0"/>
              <a:t>classe</a:t>
            </a:r>
            <a:r>
              <a:rPr lang="en-US" dirty="0" smtClean="0"/>
              <a:t> </a:t>
            </a:r>
            <a:r>
              <a:rPr lang="en-US" dirty="0" err="1" smtClean="0"/>
              <a:t>protegida</a:t>
            </a:r>
            <a:endParaRPr lang="en-US" dirty="0" smtClean="0"/>
          </a:p>
          <a:p>
            <a:pPr lvl="1"/>
            <a:r>
              <a:rPr lang="en-US" dirty="0" err="1" smtClean="0"/>
              <a:t>Criança</a:t>
            </a:r>
            <a:r>
              <a:rPr lang="en-US" dirty="0" smtClean="0"/>
              <a:t> com </a:t>
            </a:r>
            <a:r>
              <a:rPr lang="en-US" dirty="0" err="1" smtClean="0"/>
              <a:t>menos</a:t>
            </a:r>
            <a:r>
              <a:rPr lang="en-US" dirty="0" smtClean="0"/>
              <a:t> de 18 </a:t>
            </a:r>
            <a:r>
              <a:rPr lang="en-US" dirty="0" err="1" smtClean="0"/>
              <a:t>anos</a:t>
            </a:r>
            <a:endParaRPr lang="en-US" dirty="0" smtClean="0"/>
          </a:p>
          <a:p>
            <a:pPr lvl="1"/>
            <a:r>
              <a:rPr lang="en-US" dirty="0" err="1" smtClean="0"/>
              <a:t>Mulheres</a:t>
            </a:r>
            <a:r>
              <a:rPr lang="en-US" dirty="0" smtClean="0"/>
              <a:t> </a:t>
            </a:r>
            <a:r>
              <a:rPr lang="en-US" dirty="0" err="1" smtClean="0"/>
              <a:t>grávidas</a:t>
            </a:r>
            <a:endParaRPr lang="en-US" dirty="0" smtClean="0"/>
          </a:p>
          <a:p>
            <a:pPr lvl="1"/>
            <a:r>
              <a:rPr lang="en-US" dirty="0" err="1" smtClean="0"/>
              <a:t>Pessoas</a:t>
            </a:r>
            <a:r>
              <a:rPr lang="en-US" dirty="0" smtClean="0"/>
              <a:t> </a:t>
            </a:r>
            <a:r>
              <a:rPr lang="en-US" dirty="0" err="1" smtClean="0"/>
              <a:t>em</a:t>
            </a:r>
            <a:r>
              <a:rPr lang="en-US" dirty="0" smtClean="0"/>
              <a:t> </a:t>
            </a:r>
            <a:r>
              <a:rPr lang="en-US" dirty="0" err="1" smtClean="0"/>
              <a:t>processo</a:t>
            </a:r>
            <a:r>
              <a:rPr lang="en-US" dirty="0" smtClean="0"/>
              <a:t> de </a:t>
            </a:r>
            <a:r>
              <a:rPr lang="en-US" dirty="0" err="1" smtClean="0"/>
              <a:t>obter</a:t>
            </a:r>
            <a:r>
              <a:rPr lang="en-US" dirty="0" smtClean="0"/>
              <a:t> a </a:t>
            </a:r>
            <a:r>
              <a:rPr lang="en-US" dirty="0" err="1" smtClean="0"/>
              <a:t>custódia</a:t>
            </a:r>
            <a:r>
              <a:rPr lang="en-US" dirty="0" smtClean="0"/>
              <a:t> legal de </a:t>
            </a:r>
            <a:r>
              <a:rPr lang="en-US" dirty="0" err="1" smtClean="0"/>
              <a:t>alguém</a:t>
            </a:r>
            <a:r>
              <a:rPr lang="en-US" dirty="0" smtClean="0"/>
              <a:t> </a:t>
            </a:r>
            <a:r>
              <a:rPr lang="en-US" dirty="0" err="1" smtClean="0"/>
              <a:t>que</a:t>
            </a:r>
            <a:r>
              <a:rPr lang="en-US" dirty="0" smtClean="0"/>
              <a:t> </a:t>
            </a:r>
            <a:r>
              <a:rPr lang="en-US" dirty="0" err="1" smtClean="0"/>
              <a:t>não</a:t>
            </a:r>
            <a:r>
              <a:rPr lang="en-US" dirty="0" smtClean="0"/>
              <a:t> </a:t>
            </a:r>
            <a:r>
              <a:rPr lang="en-US" dirty="0" err="1" smtClean="0"/>
              <a:t>tenha</a:t>
            </a:r>
            <a:r>
              <a:rPr lang="en-US" dirty="0" smtClean="0"/>
              <a:t> 18 </a:t>
            </a:r>
            <a:r>
              <a:rPr lang="en-US" dirty="0" err="1" smtClean="0"/>
              <a:t>anos</a:t>
            </a:r>
            <a:r>
              <a:rPr lang="en-US" dirty="0" smtClean="0"/>
              <a:t> de </a:t>
            </a:r>
            <a:r>
              <a:rPr lang="en-US" dirty="0" err="1" smtClean="0"/>
              <a:t>idade</a:t>
            </a:r>
            <a:endParaRPr lang="en-US" dirty="0" smtClean="0"/>
          </a:p>
          <a:p>
            <a:r>
              <a:rPr lang="en-US" b="1" i="1" dirty="0" err="1" smtClean="0"/>
              <a:t>Termos</a:t>
            </a:r>
            <a:r>
              <a:rPr lang="en-US" b="1" i="1" dirty="0" smtClean="0"/>
              <a:t> e </a:t>
            </a:r>
            <a:r>
              <a:rPr lang="en-US" b="1" i="1" dirty="0" err="1" smtClean="0"/>
              <a:t>condições</a:t>
            </a:r>
            <a:r>
              <a:rPr lang="en-US" b="1" i="1" dirty="0" smtClean="0"/>
              <a:t> </a:t>
            </a:r>
            <a:r>
              <a:rPr lang="en-US" dirty="0" err="1" smtClean="0"/>
              <a:t>diferentes</a:t>
            </a:r>
            <a:r>
              <a:rPr lang="en-US" dirty="0" smtClean="0"/>
              <a:t> </a:t>
            </a:r>
            <a:r>
              <a:rPr lang="en-US" dirty="0" err="1" smtClean="0"/>
              <a:t>não</a:t>
            </a:r>
            <a:r>
              <a:rPr lang="en-US" dirty="0" smtClean="0"/>
              <a:t> </a:t>
            </a:r>
            <a:r>
              <a:rPr lang="en-US" dirty="0" err="1" smtClean="0"/>
              <a:t>podem</a:t>
            </a:r>
            <a:r>
              <a:rPr lang="en-US" dirty="0" smtClean="0"/>
              <a:t> </a:t>
            </a:r>
            <a:r>
              <a:rPr lang="en-US" dirty="0" err="1" smtClean="0"/>
              <a:t>ser</a:t>
            </a:r>
            <a:r>
              <a:rPr lang="en-US" dirty="0" smtClean="0"/>
              <a:t> </a:t>
            </a:r>
            <a:r>
              <a:rPr lang="en-US" dirty="0" err="1" smtClean="0"/>
              <a:t>definidos</a:t>
            </a:r>
            <a:r>
              <a:rPr lang="en-US" dirty="0" smtClean="0"/>
              <a:t> para </a:t>
            </a:r>
            <a:r>
              <a:rPr lang="en-US" dirty="0" err="1" smtClean="0"/>
              <a:t>pessoas</a:t>
            </a:r>
            <a:r>
              <a:rPr lang="en-US" dirty="0" smtClean="0"/>
              <a:t> </a:t>
            </a:r>
            <a:r>
              <a:rPr lang="en-US" dirty="0" err="1" smtClean="0"/>
              <a:t>por</a:t>
            </a:r>
            <a:r>
              <a:rPr lang="en-US" dirty="0" smtClean="0"/>
              <a:t> </a:t>
            </a:r>
            <a:r>
              <a:rPr lang="en-US" dirty="0" err="1" smtClean="0"/>
              <a:t>pertencer</a:t>
            </a:r>
            <a:r>
              <a:rPr lang="en-US" dirty="0" smtClean="0"/>
              <a:t> a </a:t>
            </a:r>
            <a:r>
              <a:rPr lang="en-US" dirty="0" err="1" smtClean="0"/>
              <a:t>uma</a:t>
            </a:r>
            <a:r>
              <a:rPr lang="en-US" dirty="0" smtClean="0"/>
              <a:t> </a:t>
            </a:r>
            <a:r>
              <a:rPr lang="en-US" dirty="0" err="1" smtClean="0"/>
              <a:t>classe</a:t>
            </a:r>
            <a:r>
              <a:rPr lang="en-US" dirty="0" smtClean="0"/>
              <a:t> </a:t>
            </a:r>
            <a:r>
              <a:rPr lang="en-US" dirty="0" err="1" smtClean="0"/>
              <a:t>protegida</a:t>
            </a:r>
            <a:endParaRPr lang="en-US" dirty="0" smtClean="0"/>
          </a:p>
          <a:p>
            <a:endParaRPr lang="en-US" dirty="0"/>
          </a:p>
        </p:txBody>
      </p:sp>
    </p:spTree>
    <p:extLst>
      <p:ext uri="{BB962C8B-B14F-4D97-AF65-F5344CB8AC3E}">
        <p14:creationId xmlns:p14="http://schemas.microsoft.com/office/powerpoint/2010/main" val="1740600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0" dur="500"/>
                                        <p:tgtEl>
                                          <p:spTgt spid="3">
                                            <p:txEl>
                                              <p:pRg st="1" end="1"/>
                                            </p:txEl>
                                          </p:spTgt>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381000" y="274638"/>
            <a:ext cx="8305800" cy="1401762"/>
          </a:xfrm>
        </p:spPr>
        <p:txBody>
          <a:bodyPr>
            <a:noAutofit/>
          </a:bodyPr>
          <a:lstStyle/>
          <a:p>
            <a:pPr marL="0" indent="0"/>
            <a:r>
              <a:rPr lang="en-US" sz="3200" dirty="0" smtClean="0"/>
              <a:t>Um </a:t>
            </a:r>
            <a:r>
              <a:rPr lang="en-US" sz="3200" dirty="0" err="1" smtClean="0"/>
              <a:t>proprietário</a:t>
            </a:r>
            <a:r>
              <a:rPr lang="en-US" sz="3200" dirty="0" smtClean="0"/>
              <a:t> </a:t>
            </a:r>
            <a:r>
              <a:rPr lang="en-US" sz="3200" dirty="0" err="1" smtClean="0"/>
              <a:t>pode</a:t>
            </a:r>
            <a:r>
              <a:rPr lang="en-US" sz="3200" dirty="0" smtClean="0"/>
              <a:t> </a:t>
            </a:r>
            <a:r>
              <a:rPr lang="en-US" sz="3200" dirty="0" err="1" smtClean="0"/>
              <a:t>rejeitar</a:t>
            </a:r>
            <a:r>
              <a:rPr lang="en-US" sz="3200" dirty="0" smtClean="0"/>
              <a:t> um </a:t>
            </a:r>
            <a:r>
              <a:rPr lang="en-US" sz="3200" dirty="0" err="1" smtClean="0"/>
              <a:t>possível</a:t>
            </a:r>
            <a:r>
              <a:rPr lang="en-US" sz="3200" dirty="0" smtClean="0"/>
              <a:t> </a:t>
            </a:r>
            <a:r>
              <a:rPr lang="en-US" sz="3200" dirty="0" err="1" smtClean="0"/>
              <a:t>inquilino</a:t>
            </a:r>
            <a:r>
              <a:rPr lang="en-US" sz="3200" dirty="0" smtClean="0"/>
              <a:t> com um </a:t>
            </a:r>
            <a:r>
              <a:rPr lang="en-US" sz="3200" dirty="0" err="1" smtClean="0"/>
              <a:t>filho</a:t>
            </a:r>
            <a:r>
              <a:rPr lang="en-US" sz="3200" dirty="0" smtClean="0"/>
              <a:t> </a:t>
            </a:r>
            <a:r>
              <a:rPr lang="en-US" sz="3200" dirty="0" err="1" smtClean="0"/>
              <a:t>pequeno</a:t>
            </a:r>
            <a:r>
              <a:rPr lang="en-US" sz="3200" dirty="0" smtClean="0"/>
              <a:t> </a:t>
            </a:r>
            <a:r>
              <a:rPr lang="en-US" sz="3200" dirty="0" err="1" smtClean="0"/>
              <a:t>por</a:t>
            </a:r>
            <a:r>
              <a:rPr lang="en-US" sz="3200" dirty="0" smtClean="0"/>
              <a:t> </a:t>
            </a:r>
            <a:r>
              <a:rPr lang="en-US" sz="3200" dirty="0" err="1" smtClean="0"/>
              <a:t>questões</a:t>
            </a:r>
            <a:r>
              <a:rPr lang="en-US" sz="3200" dirty="0" smtClean="0"/>
              <a:t> </a:t>
            </a:r>
            <a:r>
              <a:rPr lang="en-US" sz="3200" dirty="0" err="1" smtClean="0"/>
              <a:t>relacionadas</a:t>
            </a:r>
            <a:r>
              <a:rPr lang="en-US" sz="3200" dirty="0" smtClean="0"/>
              <a:t> a </a:t>
            </a:r>
            <a:r>
              <a:rPr lang="en-US" sz="3200" dirty="0" err="1" smtClean="0"/>
              <a:t>envenenamento</a:t>
            </a:r>
            <a:r>
              <a:rPr lang="en-US" sz="3200" dirty="0" smtClean="0"/>
              <a:t> com </a:t>
            </a:r>
            <a:r>
              <a:rPr lang="en-US" sz="3200" dirty="0" err="1" smtClean="0"/>
              <a:t>chumbo</a:t>
            </a:r>
            <a:r>
              <a:rPr lang="en-US" sz="3200" dirty="0" smtClean="0"/>
              <a:t>.</a:t>
            </a:r>
            <a:endParaRPr lang="en-US" sz="3200" dirty="0"/>
          </a:p>
        </p:txBody>
      </p:sp>
      <p:sp>
        <p:nvSpPr>
          <p:cNvPr id="3" name="TPAnswers"/>
          <p:cNvSpPr>
            <a:spLocks noGrp="1"/>
          </p:cNvSpPr>
          <p:nvPr>
            <p:ph type="body" idx="1"/>
          </p:nvPr>
        </p:nvSpPr>
        <p:spPr>
          <a:xfrm>
            <a:off x="381000" y="2590800"/>
            <a:ext cx="3962400" cy="35353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pic>
        <p:nvPicPr>
          <p:cNvPr id="7170" name="Picture 2" descr="C:\Users\jlangowski\AppData\Local\Microsoft\Windows\Temporary Internet Files\Content.IE5\7YNZXOXY\1927-poison-skull-tattoo[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49960" y="3505200"/>
            <a:ext cx="1447800" cy="14351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2807183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 </a:t>
            </a:r>
            <a:r>
              <a:rPr lang="en-US" i="1" u="sng" dirty="0" err="1" smtClean="0"/>
              <a:t>Falso</a:t>
            </a:r>
            <a:endParaRPr lang="en-US" u="sng" dirty="0"/>
          </a:p>
        </p:txBody>
      </p:sp>
      <p:sp>
        <p:nvSpPr>
          <p:cNvPr id="3" name="Content Placeholder 2"/>
          <p:cNvSpPr>
            <a:spLocks noGrp="1"/>
          </p:cNvSpPr>
          <p:nvPr>
            <p:ph idx="1"/>
          </p:nvPr>
        </p:nvSpPr>
        <p:spPr/>
        <p:txBody>
          <a:bodyPr>
            <a:normAutofit fontScale="92500"/>
          </a:bodyPr>
          <a:lstStyle/>
          <a:p>
            <a:r>
              <a:rPr lang="en-US" dirty="0" smtClean="0"/>
              <a:t>A “Lei de </a:t>
            </a:r>
            <a:r>
              <a:rPr lang="en-US" dirty="0" err="1" smtClean="0"/>
              <a:t>Chumbo</a:t>
            </a:r>
            <a:r>
              <a:rPr lang="en-US" dirty="0" smtClean="0"/>
              <a:t>” de Massachusetts </a:t>
            </a:r>
            <a:r>
              <a:rPr lang="en-US" dirty="0" err="1" smtClean="0"/>
              <a:t>requer</a:t>
            </a:r>
            <a:r>
              <a:rPr lang="en-US" dirty="0" smtClean="0"/>
              <a:t> </a:t>
            </a:r>
            <a:r>
              <a:rPr lang="en-US" dirty="0" err="1" smtClean="0"/>
              <a:t>que</a:t>
            </a:r>
            <a:r>
              <a:rPr lang="en-US" dirty="0" smtClean="0"/>
              <a:t> </a:t>
            </a:r>
            <a:r>
              <a:rPr lang="en-US" dirty="0" err="1" smtClean="0"/>
              <a:t>habitações</a:t>
            </a:r>
            <a:r>
              <a:rPr lang="en-US" dirty="0" smtClean="0"/>
              <a:t> </a:t>
            </a:r>
            <a:r>
              <a:rPr lang="en-US" dirty="0" err="1" smtClean="0"/>
              <a:t>sejam</a:t>
            </a:r>
            <a:r>
              <a:rPr lang="en-US" dirty="0" smtClean="0"/>
              <a:t> livres de </a:t>
            </a:r>
            <a:r>
              <a:rPr lang="en-US" dirty="0" err="1" smtClean="0"/>
              <a:t>chumbo</a:t>
            </a:r>
            <a:r>
              <a:rPr lang="en-US" dirty="0" smtClean="0"/>
              <a:t>, se </a:t>
            </a:r>
            <a:r>
              <a:rPr lang="en-US" dirty="0" err="1" smtClean="0"/>
              <a:t>uma</a:t>
            </a:r>
            <a:r>
              <a:rPr lang="en-US" dirty="0" smtClean="0"/>
              <a:t> </a:t>
            </a:r>
            <a:r>
              <a:rPr lang="en-US" dirty="0" err="1" smtClean="0"/>
              <a:t>criança</a:t>
            </a:r>
            <a:r>
              <a:rPr lang="en-US" dirty="0" smtClean="0"/>
              <a:t> de 6 </a:t>
            </a:r>
            <a:r>
              <a:rPr lang="en-US" dirty="0" err="1" smtClean="0"/>
              <a:t>anos</a:t>
            </a:r>
            <a:r>
              <a:rPr lang="en-US" dirty="0" smtClean="0"/>
              <a:t> </a:t>
            </a:r>
            <a:r>
              <a:rPr lang="en-US" dirty="0" err="1" smtClean="0"/>
              <a:t>morar</a:t>
            </a:r>
            <a:r>
              <a:rPr lang="en-US" dirty="0" smtClean="0"/>
              <a:t> </a:t>
            </a:r>
            <a:r>
              <a:rPr lang="en-US" dirty="0" err="1" smtClean="0"/>
              <a:t>lá</a:t>
            </a:r>
            <a:r>
              <a:rPr lang="en-US" dirty="0" smtClean="0"/>
              <a:t>, </a:t>
            </a:r>
            <a:r>
              <a:rPr lang="en-US" dirty="0" err="1" smtClean="0"/>
              <a:t>atualmente</a:t>
            </a:r>
            <a:r>
              <a:rPr lang="en-US" dirty="0" smtClean="0"/>
              <a:t> </a:t>
            </a:r>
            <a:r>
              <a:rPr lang="en-US" dirty="0" err="1" smtClean="0"/>
              <a:t>ou</a:t>
            </a:r>
            <a:r>
              <a:rPr lang="en-US" dirty="0" smtClean="0"/>
              <a:t> no </a:t>
            </a:r>
            <a:r>
              <a:rPr lang="en-US" dirty="0" err="1" smtClean="0"/>
              <a:t>futuro</a:t>
            </a:r>
            <a:r>
              <a:rPr lang="en-US" dirty="0" smtClean="0"/>
              <a:t>.</a:t>
            </a:r>
          </a:p>
          <a:p>
            <a:r>
              <a:rPr lang="en-US" dirty="0" err="1" smtClean="0"/>
              <a:t>Pode</a:t>
            </a:r>
            <a:r>
              <a:rPr lang="en-US" dirty="0" smtClean="0"/>
              <a:t> </a:t>
            </a:r>
            <a:r>
              <a:rPr lang="en-US" dirty="0" err="1" smtClean="0"/>
              <a:t>ser</a:t>
            </a:r>
            <a:r>
              <a:rPr lang="en-US" dirty="0" smtClean="0"/>
              <a:t> </a:t>
            </a:r>
            <a:r>
              <a:rPr lang="en-US" dirty="0" err="1" smtClean="0"/>
              <a:t>custoso</a:t>
            </a:r>
            <a:r>
              <a:rPr lang="en-US" dirty="0" smtClean="0"/>
              <a:t>, </a:t>
            </a:r>
            <a:r>
              <a:rPr lang="en-US" dirty="0" err="1" smtClean="0"/>
              <a:t>porém</a:t>
            </a:r>
            <a:r>
              <a:rPr lang="en-US" dirty="0" smtClean="0"/>
              <a:t>, a </a:t>
            </a:r>
            <a:r>
              <a:rPr lang="en-US" dirty="0" err="1" smtClean="0"/>
              <a:t>responsabilidade</a:t>
            </a:r>
            <a:r>
              <a:rPr lang="en-US" dirty="0" smtClean="0"/>
              <a:t> de remover </a:t>
            </a:r>
            <a:r>
              <a:rPr lang="en-US" dirty="0" err="1" smtClean="0"/>
              <a:t>chumbo</a:t>
            </a:r>
            <a:r>
              <a:rPr lang="en-US" dirty="0" smtClean="0"/>
              <a:t> </a:t>
            </a:r>
            <a:r>
              <a:rPr lang="en-US" dirty="0" err="1" smtClean="0"/>
              <a:t>não</a:t>
            </a:r>
            <a:r>
              <a:rPr lang="en-US" dirty="0" smtClean="0"/>
              <a:t> </a:t>
            </a:r>
            <a:r>
              <a:rPr lang="en-US" dirty="0" err="1" smtClean="0"/>
              <a:t>pode</a:t>
            </a:r>
            <a:r>
              <a:rPr lang="en-US" dirty="0" smtClean="0"/>
              <a:t> </a:t>
            </a:r>
            <a:r>
              <a:rPr lang="en-US" dirty="0" err="1" smtClean="0"/>
              <a:t>ser</a:t>
            </a:r>
            <a:r>
              <a:rPr lang="en-US" dirty="0" smtClean="0"/>
              <a:t> </a:t>
            </a:r>
            <a:r>
              <a:rPr lang="en-US" dirty="0" err="1" smtClean="0"/>
              <a:t>evitada</a:t>
            </a:r>
            <a:r>
              <a:rPr lang="en-US" dirty="0" smtClean="0"/>
              <a:t> </a:t>
            </a:r>
            <a:r>
              <a:rPr lang="en-US" dirty="0" err="1" smtClean="0"/>
              <a:t>ao</a:t>
            </a:r>
            <a:r>
              <a:rPr lang="en-US" dirty="0" smtClean="0"/>
              <a:t> </a:t>
            </a:r>
            <a:r>
              <a:rPr lang="en-US" dirty="0" err="1" smtClean="0"/>
              <a:t>deixar</a:t>
            </a:r>
            <a:r>
              <a:rPr lang="en-US" dirty="0" smtClean="0"/>
              <a:t> de </a:t>
            </a:r>
            <a:r>
              <a:rPr lang="en-US" dirty="0" err="1" smtClean="0"/>
              <a:t>alugar</a:t>
            </a:r>
            <a:r>
              <a:rPr lang="en-US" dirty="0" smtClean="0"/>
              <a:t> para </a:t>
            </a:r>
            <a:r>
              <a:rPr lang="en-US" dirty="0" err="1" smtClean="0"/>
              <a:t>famílias</a:t>
            </a:r>
            <a:r>
              <a:rPr lang="en-US" dirty="0" smtClean="0"/>
              <a:t> com </a:t>
            </a:r>
            <a:r>
              <a:rPr lang="en-US" dirty="0" err="1" smtClean="0"/>
              <a:t>filhos</a:t>
            </a:r>
            <a:r>
              <a:rPr lang="en-US" dirty="0" smtClean="0"/>
              <a:t> </a:t>
            </a:r>
            <a:r>
              <a:rPr lang="en-US" dirty="0" err="1" smtClean="0"/>
              <a:t>pequenos</a:t>
            </a:r>
            <a:r>
              <a:rPr lang="en-US" dirty="0" smtClean="0"/>
              <a:t>.</a:t>
            </a:r>
          </a:p>
          <a:p>
            <a:r>
              <a:rPr lang="en-US" dirty="0" err="1" smtClean="0"/>
              <a:t>Isto</a:t>
            </a:r>
            <a:r>
              <a:rPr lang="en-US" dirty="0" smtClean="0"/>
              <a:t> </a:t>
            </a:r>
            <a:r>
              <a:rPr lang="en-US" dirty="0" err="1" smtClean="0"/>
              <a:t>seria</a:t>
            </a:r>
            <a:r>
              <a:rPr lang="en-US" dirty="0" smtClean="0"/>
              <a:t> </a:t>
            </a:r>
            <a:r>
              <a:rPr lang="en-US" dirty="0" err="1" smtClean="0"/>
              <a:t>discriminação</a:t>
            </a:r>
            <a:r>
              <a:rPr lang="en-US" dirty="0" smtClean="0"/>
              <a:t> com base </a:t>
            </a:r>
            <a:r>
              <a:rPr lang="en-US" dirty="0" err="1" smtClean="0"/>
              <a:t>em</a:t>
            </a:r>
            <a:r>
              <a:rPr lang="en-US" dirty="0" smtClean="0"/>
              <a:t> </a:t>
            </a:r>
            <a:r>
              <a:rPr lang="en-US" dirty="0" err="1" smtClean="0"/>
              <a:t>situação</a:t>
            </a:r>
            <a:r>
              <a:rPr lang="en-US" dirty="0" smtClean="0"/>
              <a:t> familiar.</a:t>
            </a:r>
          </a:p>
        </p:txBody>
      </p:sp>
    </p:spTree>
    <p:extLst>
      <p:ext uri="{BB962C8B-B14F-4D97-AF65-F5344CB8AC3E}">
        <p14:creationId xmlns:p14="http://schemas.microsoft.com/office/powerpoint/2010/main" val="1233002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533400" y="274638"/>
            <a:ext cx="8229600" cy="2316162"/>
          </a:xfrm>
        </p:spPr>
        <p:txBody>
          <a:bodyPr>
            <a:noAutofit/>
          </a:bodyPr>
          <a:lstStyle/>
          <a:p>
            <a:pPr marL="0" indent="0"/>
            <a:r>
              <a:rPr lang="en-US" sz="3200" dirty="0" smtClean="0"/>
              <a:t>Um </a:t>
            </a:r>
            <a:r>
              <a:rPr lang="en-US" sz="3200" dirty="0" err="1" smtClean="0"/>
              <a:t>inquilino</a:t>
            </a:r>
            <a:r>
              <a:rPr lang="en-US" sz="3200" dirty="0" smtClean="0"/>
              <a:t> com </a:t>
            </a:r>
            <a:r>
              <a:rPr lang="en-US" sz="3200" dirty="0" err="1" smtClean="0"/>
              <a:t>lesão</a:t>
            </a:r>
            <a:r>
              <a:rPr lang="en-US" sz="3200" dirty="0" smtClean="0"/>
              <a:t> cerebral </a:t>
            </a:r>
            <a:r>
              <a:rPr lang="en-US" sz="3200" dirty="0" err="1" smtClean="0"/>
              <a:t>permanente</a:t>
            </a:r>
            <a:r>
              <a:rPr lang="en-US" sz="3200" dirty="0" smtClean="0"/>
              <a:t> </a:t>
            </a:r>
            <a:r>
              <a:rPr lang="en-US" sz="3200" dirty="0" err="1" smtClean="0"/>
              <a:t>solicita</a:t>
            </a:r>
            <a:r>
              <a:rPr lang="en-US" sz="3200" dirty="0" smtClean="0"/>
              <a:t> </a:t>
            </a:r>
            <a:r>
              <a:rPr lang="en-US" sz="3200" dirty="0" err="1" smtClean="0"/>
              <a:t>ao</a:t>
            </a:r>
            <a:r>
              <a:rPr lang="en-US" sz="3200" dirty="0" smtClean="0"/>
              <a:t> </a:t>
            </a:r>
            <a:r>
              <a:rPr lang="en-US" sz="3200" dirty="0" err="1" smtClean="0"/>
              <a:t>proprietário</a:t>
            </a:r>
            <a:r>
              <a:rPr lang="en-US" sz="3200" dirty="0" smtClean="0"/>
              <a:t> </a:t>
            </a:r>
            <a:r>
              <a:rPr lang="en-US" sz="3200" dirty="0" err="1" smtClean="0"/>
              <a:t>lembre</a:t>
            </a:r>
            <a:r>
              <a:rPr lang="en-US" sz="3200" dirty="0" smtClean="0"/>
              <a:t> o </a:t>
            </a:r>
            <a:r>
              <a:rPr lang="en-US" sz="3200" dirty="0" err="1" smtClean="0"/>
              <a:t>inquilino</a:t>
            </a:r>
            <a:r>
              <a:rPr lang="en-US" sz="3200" dirty="0" smtClean="0"/>
              <a:t>, </a:t>
            </a:r>
            <a:r>
              <a:rPr lang="en-US" sz="3200" dirty="0" err="1" smtClean="0"/>
              <a:t>verbalmente</a:t>
            </a:r>
            <a:r>
              <a:rPr lang="en-US" sz="3200" dirty="0" smtClean="0"/>
              <a:t>, </a:t>
            </a:r>
            <a:r>
              <a:rPr lang="en-US" sz="3200" dirty="0" err="1" smtClean="0"/>
              <a:t>que</a:t>
            </a:r>
            <a:r>
              <a:rPr lang="en-US" sz="3200" dirty="0" smtClean="0"/>
              <a:t> </a:t>
            </a:r>
            <a:r>
              <a:rPr lang="en-US" sz="3200" dirty="0" err="1" smtClean="0"/>
              <a:t>deve</a:t>
            </a:r>
            <a:r>
              <a:rPr lang="en-US" sz="3200" dirty="0" smtClean="0"/>
              <a:t> </a:t>
            </a:r>
            <a:r>
              <a:rPr lang="en-US" sz="3200" dirty="0" err="1" smtClean="0"/>
              <a:t>pagar</a:t>
            </a:r>
            <a:r>
              <a:rPr lang="en-US" sz="3200" dirty="0" smtClean="0"/>
              <a:t> o </a:t>
            </a:r>
            <a:r>
              <a:rPr lang="en-US" sz="3200" dirty="0" err="1" smtClean="0"/>
              <a:t>aluguel</a:t>
            </a:r>
            <a:r>
              <a:rPr lang="en-US" sz="3200" dirty="0" smtClean="0"/>
              <a:t>. O </a:t>
            </a:r>
            <a:r>
              <a:rPr lang="en-US" sz="3200" dirty="0" err="1" smtClean="0"/>
              <a:t>proprietário</a:t>
            </a:r>
            <a:r>
              <a:rPr lang="en-US" sz="3200" dirty="0" smtClean="0"/>
              <a:t> </a:t>
            </a:r>
            <a:r>
              <a:rPr lang="en-US" sz="3200" dirty="0" err="1" smtClean="0"/>
              <a:t>pode</a:t>
            </a:r>
            <a:r>
              <a:rPr lang="en-US" sz="3200" dirty="0" smtClean="0"/>
              <a:t> se </a:t>
            </a:r>
            <a:r>
              <a:rPr lang="en-US" sz="3200" dirty="0" err="1" smtClean="0"/>
              <a:t>recusar</a:t>
            </a:r>
            <a:r>
              <a:rPr lang="en-US" sz="3200" dirty="0" smtClean="0"/>
              <a:t> </a:t>
            </a:r>
            <a:r>
              <a:rPr lang="en-US" sz="3200" dirty="0" err="1" smtClean="0"/>
              <a:t>imediatamente</a:t>
            </a:r>
            <a:r>
              <a:rPr lang="en-US" sz="3200" dirty="0" smtClean="0"/>
              <a:t>, </a:t>
            </a:r>
            <a:r>
              <a:rPr lang="en-US" sz="3200" dirty="0" err="1" smtClean="0"/>
              <a:t>por</a:t>
            </a:r>
            <a:r>
              <a:rPr lang="en-US" sz="3200" dirty="0" smtClean="0"/>
              <a:t> </a:t>
            </a:r>
            <a:r>
              <a:rPr lang="en-US" sz="3200" dirty="0" err="1" smtClean="0"/>
              <a:t>que</a:t>
            </a:r>
            <a:r>
              <a:rPr lang="en-US" sz="3200" dirty="0" smtClean="0"/>
              <a:t> </a:t>
            </a:r>
            <a:r>
              <a:rPr lang="en-US" sz="3200" dirty="0" err="1" smtClean="0"/>
              <a:t>não</a:t>
            </a:r>
            <a:r>
              <a:rPr lang="en-US" sz="3200" dirty="0" smtClean="0"/>
              <a:t> é </a:t>
            </a:r>
            <a:r>
              <a:rPr lang="en-US" sz="3200" dirty="0" err="1" smtClean="0"/>
              <a:t>sua</a:t>
            </a:r>
            <a:r>
              <a:rPr lang="en-US" sz="3200" dirty="0" smtClean="0"/>
              <a:t>  </a:t>
            </a:r>
            <a:r>
              <a:rPr lang="en-US" sz="3200" dirty="0" err="1" smtClean="0"/>
              <a:t>responsabilidade</a:t>
            </a:r>
            <a:r>
              <a:rPr lang="en-US" sz="3200" dirty="0" smtClean="0"/>
              <a:t>.</a:t>
            </a:r>
            <a:endParaRPr lang="en-US" sz="3200" dirty="0"/>
          </a:p>
        </p:txBody>
      </p:sp>
      <p:sp>
        <p:nvSpPr>
          <p:cNvPr id="3" name="TPAnswers"/>
          <p:cNvSpPr>
            <a:spLocks noGrp="1"/>
          </p:cNvSpPr>
          <p:nvPr>
            <p:ph type="body" idx="1"/>
          </p:nvPr>
        </p:nvSpPr>
        <p:spPr>
          <a:xfrm>
            <a:off x="457200" y="3276600"/>
            <a:ext cx="4038600" cy="33067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pic>
        <p:nvPicPr>
          <p:cNvPr id="8194" name="Picture 2" descr="C:\Users\jlangowski\AppData\Local\Microsoft\Windows\Temporary Internet Files\Content.IE5\Q95TIOSD\SayingNo[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03518" y="3505200"/>
            <a:ext cx="3429000" cy="24003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7670376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 </a:t>
            </a:r>
            <a:r>
              <a:rPr lang="en-US" i="1" u="sng" dirty="0" err="1" smtClean="0"/>
              <a:t>Falso</a:t>
            </a:r>
            <a:endParaRPr lang="en-US" u="sng" dirty="0"/>
          </a:p>
        </p:txBody>
      </p:sp>
      <p:sp>
        <p:nvSpPr>
          <p:cNvPr id="3" name="Text Placeholder 2"/>
          <p:cNvSpPr>
            <a:spLocks noGrp="1"/>
          </p:cNvSpPr>
          <p:nvPr>
            <p:ph type="body" idx="1"/>
          </p:nvPr>
        </p:nvSpPr>
        <p:spPr/>
        <p:txBody>
          <a:bodyPr>
            <a:normAutofit fontScale="92500" lnSpcReduction="10000"/>
          </a:bodyPr>
          <a:lstStyle/>
          <a:p>
            <a:r>
              <a:rPr lang="en-US" dirty="0" smtClean="0"/>
              <a:t>Um </a:t>
            </a:r>
            <a:r>
              <a:rPr lang="en-US" dirty="0" err="1" smtClean="0"/>
              <a:t>proprietário</a:t>
            </a:r>
            <a:r>
              <a:rPr lang="en-US" dirty="0" smtClean="0"/>
              <a:t> </a:t>
            </a:r>
            <a:r>
              <a:rPr lang="en-US" dirty="0" err="1" smtClean="0"/>
              <a:t>deve</a:t>
            </a:r>
            <a:r>
              <a:rPr lang="en-US" dirty="0" smtClean="0"/>
              <a:t> </a:t>
            </a:r>
            <a:r>
              <a:rPr lang="en-US" dirty="0" err="1" smtClean="0"/>
              <a:t>ter</a:t>
            </a:r>
            <a:r>
              <a:rPr lang="en-US" dirty="0" smtClean="0"/>
              <a:t> um </a:t>
            </a:r>
            <a:r>
              <a:rPr lang="en-US" dirty="0" err="1" smtClean="0"/>
              <a:t>processo</a:t>
            </a:r>
            <a:r>
              <a:rPr lang="en-US" dirty="0" smtClean="0"/>
              <a:t> </a:t>
            </a:r>
            <a:r>
              <a:rPr lang="en-US" dirty="0" err="1" smtClean="0"/>
              <a:t>interativo</a:t>
            </a:r>
            <a:r>
              <a:rPr lang="en-US" dirty="0" smtClean="0"/>
              <a:t> com um </a:t>
            </a:r>
            <a:r>
              <a:rPr lang="en-US" dirty="0" err="1" smtClean="0"/>
              <a:t>inquilino</a:t>
            </a:r>
            <a:r>
              <a:rPr lang="en-US" dirty="0" smtClean="0"/>
              <a:t> </a:t>
            </a:r>
            <a:r>
              <a:rPr lang="en-US" dirty="0" err="1" smtClean="0"/>
              <a:t>quando</a:t>
            </a:r>
            <a:r>
              <a:rPr lang="en-US" dirty="0" smtClean="0"/>
              <a:t> </a:t>
            </a:r>
            <a:r>
              <a:rPr lang="en-US" dirty="0" err="1" smtClean="0"/>
              <a:t>ele</a:t>
            </a:r>
            <a:r>
              <a:rPr lang="en-US" dirty="0" smtClean="0"/>
              <a:t> </a:t>
            </a:r>
            <a:r>
              <a:rPr lang="en-US" dirty="0" err="1" smtClean="0"/>
              <a:t>ou</a:t>
            </a:r>
            <a:r>
              <a:rPr lang="en-US" dirty="0" smtClean="0"/>
              <a:t> </a:t>
            </a:r>
            <a:r>
              <a:rPr lang="en-US" dirty="0" err="1" smtClean="0"/>
              <a:t>ela</a:t>
            </a:r>
            <a:r>
              <a:rPr lang="en-US" dirty="0" smtClean="0"/>
              <a:t> </a:t>
            </a:r>
            <a:r>
              <a:rPr lang="en-US" dirty="0" err="1" smtClean="0"/>
              <a:t>solicita</a:t>
            </a:r>
            <a:r>
              <a:rPr lang="en-US" dirty="0" smtClean="0"/>
              <a:t> </a:t>
            </a:r>
            <a:r>
              <a:rPr lang="en-US" dirty="0" err="1" smtClean="0"/>
              <a:t>uma</a:t>
            </a:r>
            <a:r>
              <a:rPr lang="en-US" dirty="0" smtClean="0"/>
              <a:t> </a:t>
            </a:r>
            <a:r>
              <a:rPr lang="en-US" dirty="0" err="1" smtClean="0"/>
              <a:t>adaptação</a:t>
            </a:r>
            <a:r>
              <a:rPr lang="en-US" dirty="0" smtClean="0"/>
              <a:t> </a:t>
            </a:r>
            <a:r>
              <a:rPr lang="en-US" dirty="0" err="1" smtClean="0"/>
              <a:t>razoável</a:t>
            </a:r>
            <a:r>
              <a:rPr lang="en-US" dirty="0" smtClean="0"/>
              <a:t>.</a:t>
            </a:r>
            <a:endParaRPr lang="en-US" dirty="0"/>
          </a:p>
          <a:p>
            <a:r>
              <a:rPr lang="en-US" dirty="0" smtClean="0"/>
              <a:t>Uma </a:t>
            </a:r>
            <a:r>
              <a:rPr lang="en-US" dirty="0" err="1" smtClean="0"/>
              <a:t>adaptação</a:t>
            </a:r>
            <a:r>
              <a:rPr lang="en-US" dirty="0" smtClean="0"/>
              <a:t> </a:t>
            </a:r>
            <a:r>
              <a:rPr lang="en-US" dirty="0" err="1" smtClean="0"/>
              <a:t>razoável</a:t>
            </a:r>
            <a:r>
              <a:rPr lang="en-US" dirty="0" smtClean="0"/>
              <a:t> é </a:t>
            </a:r>
            <a:r>
              <a:rPr lang="en-US" dirty="0" err="1" smtClean="0"/>
              <a:t>uma</a:t>
            </a:r>
            <a:r>
              <a:rPr lang="en-US" dirty="0" smtClean="0"/>
              <a:t> </a:t>
            </a:r>
            <a:r>
              <a:rPr lang="en-US" dirty="0" err="1" smtClean="0"/>
              <a:t>mudança</a:t>
            </a:r>
            <a:r>
              <a:rPr lang="en-US" dirty="0" smtClean="0"/>
              <a:t>, </a:t>
            </a:r>
            <a:r>
              <a:rPr lang="en-US" dirty="0" err="1" smtClean="0"/>
              <a:t>exceção</a:t>
            </a:r>
            <a:r>
              <a:rPr lang="en-US" dirty="0" smtClean="0"/>
              <a:t>, </a:t>
            </a:r>
            <a:r>
              <a:rPr lang="en-US" dirty="0" err="1" smtClean="0"/>
              <a:t>ou</a:t>
            </a:r>
            <a:r>
              <a:rPr lang="en-US" dirty="0" smtClean="0"/>
              <a:t> </a:t>
            </a:r>
            <a:r>
              <a:rPr lang="en-US" dirty="0" err="1" smtClean="0"/>
              <a:t>ajuste</a:t>
            </a:r>
            <a:r>
              <a:rPr lang="en-US" dirty="0" smtClean="0"/>
              <a:t> de </a:t>
            </a:r>
            <a:r>
              <a:rPr lang="en-US" dirty="0" err="1" smtClean="0"/>
              <a:t>uma</a:t>
            </a:r>
            <a:r>
              <a:rPr lang="en-US" dirty="0" smtClean="0"/>
              <a:t> </a:t>
            </a:r>
            <a:r>
              <a:rPr lang="en-US" dirty="0" err="1" smtClean="0"/>
              <a:t>regra</a:t>
            </a:r>
            <a:r>
              <a:rPr lang="en-US" dirty="0" smtClean="0"/>
              <a:t>, </a:t>
            </a:r>
            <a:r>
              <a:rPr lang="en-US" dirty="0" err="1" smtClean="0"/>
              <a:t>política</a:t>
            </a:r>
            <a:r>
              <a:rPr lang="en-US" dirty="0" smtClean="0"/>
              <a:t>, </a:t>
            </a:r>
            <a:r>
              <a:rPr lang="en-US" dirty="0" err="1" smtClean="0"/>
              <a:t>prática</a:t>
            </a:r>
            <a:r>
              <a:rPr lang="en-US" dirty="0" smtClean="0"/>
              <a:t> </a:t>
            </a:r>
            <a:r>
              <a:rPr lang="en-US" dirty="0" err="1" smtClean="0"/>
              <a:t>ou</a:t>
            </a:r>
            <a:r>
              <a:rPr lang="en-US" dirty="0" smtClean="0"/>
              <a:t> </a:t>
            </a:r>
            <a:r>
              <a:rPr lang="en-US" dirty="0" err="1" smtClean="0"/>
              <a:t>serviço</a:t>
            </a:r>
            <a:r>
              <a:rPr lang="en-US" dirty="0" smtClean="0"/>
              <a:t> </a:t>
            </a:r>
            <a:r>
              <a:rPr lang="en-US" dirty="0" err="1" smtClean="0"/>
              <a:t>que</a:t>
            </a:r>
            <a:r>
              <a:rPr lang="en-US" dirty="0" smtClean="0"/>
              <a:t> </a:t>
            </a:r>
            <a:r>
              <a:rPr lang="en-US" dirty="0" err="1" smtClean="0"/>
              <a:t>pode</a:t>
            </a:r>
            <a:r>
              <a:rPr lang="en-US" dirty="0" smtClean="0"/>
              <a:t> </a:t>
            </a:r>
            <a:r>
              <a:rPr lang="en-US" dirty="0" err="1" smtClean="0"/>
              <a:t>ser</a:t>
            </a:r>
            <a:r>
              <a:rPr lang="en-US" dirty="0" smtClean="0"/>
              <a:t> </a:t>
            </a:r>
            <a:r>
              <a:rPr lang="en-US" dirty="0" err="1" smtClean="0"/>
              <a:t>necessário</a:t>
            </a:r>
            <a:r>
              <a:rPr lang="en-US" dirty="0" smtClean="0"/>
              <a:t> para um </a:t>
            </a:r>
            <a:r>
              <a:rPr lang="en-US" dirty="0" err="1" smtClean="0"/>
              <a:t>portador</a:t>
            </a:r>
            <a:r>
              <a:rPr lang="en-US" dirty="0" smtClean="0"/>
              <a:t> de </a:t>
            </a:r>
            <a:r>
              <a:rPr lang="en-US" dirty="0" err="1" smtClean="0"/>
              <a:t>deficiência</a:t>
            </a:r>
            <a:r>
              <a:rPr lang="en-US" dirty="0" smtClean="0"/>
              <a:t> para </a:t>
            </a:r>
            <a:r>
              <a:rPr lang="en-US" dirty="0" err="1" smtClean="0"/>
              <a:t>usar</a:t>
            </a:r>
            <a:r>
              <a:rPr lang="en-US" dirty="0" smtClean="0"/>
              <a:t> e </a:t>
            </a:r>
            <a:r>
              <a:rPr lang="en-US" dirty="0" err="1" smtClean="0"/>
              <a:t>desfrutar</a:t>
            </a:r>
            <a:r>
              <a:rPr lang="en-US" dirty="0" smtClean="0"/>
              <a:t> de </a:t>
            </a:r>
            <a:r>
              <a:rPr lang="en-US" dirty="0" err="1" smtClean="0"/>
              <a:t>uma</a:t>
            </a:r>
            <a:r>
              <a:rPr lang="en-US" dirty="0" smtClean="0"/>
              <a:t> </a:t>
            </a:r>
            <a:r>
              <a:rPr lang="en-US" dirty="0" err="1" smtClean="0"/>
              <a:t>habitação</a:t>
            </a:r>
            <a:r>
              <a:rPr lang="en-US" dirty="0" smtClean="0"/>
              <a:t>, inclusive </a:t>
            </a:r>
            <a:r>
              <a:rPr lang="en-US" dirty="0" err="1" smtClean="0"/>
              <a:t>áreas</a:t>
            </a:r>
            <a:r>
              <a:rPr lang="en-US" dirty="0" smtClean="0"/>
              <a:t> </a:t>
            </a:r>
            <a:r>
              <a:rPr lang="en-US" dirty="0" err="1" smtClean="0"/>
              <a:t>comuns</a:t>
            </a:r>
            <a:r>
              <a:rPr lang="en-US" dirty="0" smtClean="0"/>
              <a:t>.</a:t>
            </a:r>
          </a:p>
          <a:p>
            <a:r>
              <a:rPr lang="en-US" dirty="0" err="1" smtClean="0"/>
              <a:t>Deve</a:t>
            </a:r>
            <a:r>
              <a:rPr lang="en-US" dirty="0" smtClean="0"/>
              <a:t> </a:t>
            </a:r>
            <a:r>
              <a:rPr lang="en-US" dirty="0" err="1" smtClean="0"/>
              <a:t>haver</a:t>
            </a:r>
            <a:r>
              <a:rPr lang="en-US" dirty="0" smtClean="0"/>
              <a:t> </a:t>
            </a:r>
            <a:r>
              <a:rPr lang="en-US" dirty="0" err="1" smtClean="0"/>
              <a:t>uma</a:t>
            </a:r>
            <a:r>
              <a:rPr lang="en-US" dirty="0" smtClean="0"/>
              <a:t> </a:t>
            </a:r>
            <a:r>
              <a:rPr lang="en-US" dirty="0" err="1" smtClean="0"/>
              <a:t>conexão</a:t>
            </a:r>
            <a:r>
              <a:rPr lang="en-US" dirty="0" smtClean="0"/>
              <a:t> </a:t>
            </a:r>
            <a:r>
              <a:rPr lang="en-US" dirty="0" err="1" smtClean="0"/>
              <a:t>identificável</a:t>
            </a:r>
            <a:r>
              <a:rPr lang="en-US" dirty="0" smtClean="0"/>
              <a:t> entre a </a:t>
            </a:r>
            <a:r>
              <a:rPr lang="en-US" dirty="0" err="1" smtClean="0"/>
              <a:t>solicitação</a:t>
            </a:r>
            <a:r>
              <a:rPr lang="en-US" dirty="0" smtClean="0"/>
              <a:t> e a </a:t>
            </a:r>
            <a:r>
              <a:rPr lang="en-US" dirty="0" err="1" smtClean="0"/>
              <a:t>deficiência</a:t>
            </a:r>
            <a:r>
              <a:rPr lang="en-US" dirty="0" smtClean="0"/>
              <a:t>.</a:t>
            </a:r>
            <a:endParaRPr lang="en-US" dirty="0"/>
          </a:p>
        </p:txBody>
      </p:sp>
    </p:spTree>
    <p:extLst>
      <p:ext uri="{BB962C8B-B14F-4D97-AF65-F5344CB8AC3E}">
        <p14:creationId xmlns:p14="http://schemas.microsoft.com/office/powerpoint/2010/main" val="17091999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143000"/>
          </a:xfrm>
        </p:spPr>
        <p:txBody>
          <a:bodyPr>
            <a:normAutofit/>
          </a:bodyPr>
          <a:lstStyle/>
          <a:p>
            <a:r>
              <a:rPr lang="en-US" sz="3200" dirty="0" smtClean="0"/>
              <a:t>Um </a:t>
            </a:r>
            <a:r>
              <a:rPr lang="en-US" sz="3200" dirty="0" err="1" smtClean="0"/>
              <a:t>proprietário</a:t>
            </a:r>
            <a:r>
              <a:rPr lang="en-US" sz="3200" dirty="0" smtClean="0"/>
              <a:t> </a:t>
            </a:r>
            <a:r>
              <a:rPr lang="en-US" sz="3200" dirty="0" err="1" smtClean="0"/>
              <a:t>pode</a:t>
            </a:r>
            <a:r>
              <a:rPr lang="en-US" sz="3200" dirty="0" smtClean="0"/>
              <a:t> se </a:t>
            </a:r>
            <a:r>
              <a:rPr lang="en-US" sz="3200" dirty="0" err="1" smtClean="0"/>
              <a:t>recusar</a:t>
            </a:r>
            <a:r>
              <a:rPr lang="en-US" sz="3200" dirty="0" smtClean="0"/>
              <a:t> a </a:t>
            </a:r>
            <a:r>
              <a:rPr lang="en-US" sz="3200" dirty="0" err="1" smtClean="0"/>
              <a:t>alugar</a:t>
            </a:r>
            <a:r>
              <a:rPr lang="en-US" sz="3200" dirty="0" smtClean="0"/>
              <a:t> para </a:t>
            </a:r>
            <a:r>
              <a:rPr lang="en-US" sz="3200" dirty="0" err="1" smtClean="0"/>
              <a:t>uma</a:t>
            </a:r>
            <a:r>
              <a:rPr lang="en-US" sz="3200" dirty="0" smtClean="0"/>
              <a:t> </a:t>
            </a:r>
            <a:r>
              <a:rPr lang="en-US" sz="3200" dirty="0" err="1" smtClean="0"/>
              <a:t>pessoa</a:t>
            </a:r>
            <a:r>
              <a:rPr lang="en-US" sz="3200" dirty="0" smtClean="0"/>
              <a:t> </a:t>
            </a:r>
            <a:r>
              <a:rPr lang="en-US" sz="3200" dirty="0" err="1" smtClean="0"/>
              <a:t>porque</a:t>
            </a:r>
            <a:r>
              <a:rPr lang="en-US" sz="3200" dirty="0" smtClean="0"/>
              <a:t> </a:t>
            </a:r>
            <a:r>
              <a:rPr lang="en-US" sz="3200" dirty="0" err="1" smtClean="0"/>
              <a:t>ele</a:t>
            </a:r>
            <a:r>
              <a:rPr lang="en-US" sz="3200" dirty="0" smtClean="0"/>
              <a:t> </a:t>
            </a:r>
            <a:r>
              <a:rPr lang="en-US" sz="3200" dirty="0" err="1" smtClean="0"/>
              <a:t>ou</a:t>
            </a:r>
            <a:r>
              <a:rPr lang="en-US" sz="3200" dirty="0" smtClean="0"/>
              <a:t> </a:t>
            </a:r>
            <a:r>
              <a:rPr lang="en-US" sz="3200" dirty="0" err="1" smtClean="0"/>
              <a:t>ela</a:t>
            </a:r>
            <a:r>
              <a:rPr lang="en-US" sz="3200" dirty="0" smtClean="0"/>
              <a:t> é </a:t>
            </a:r>
            <a:r>
              <a:rPr lang="en-US" sz="3200" dirty="0" err="1" smtClean="0"/>
              <a:t>estudante</a:t>
            </a:r>
            <a:r>
              <a:rPr lang="en-US" sz="3200" dirty="0" smtClean="0"/>
              <a:t>.</a:t>
            </a:r>
            <a:endParaRPr lang="en-US" sz="3200" dirty="0"/>
          </a:p>
        </p:txBody>
      </p:sp>
      <p:sp>
        <p:nvSpPr>
          <p:cNvPr id="3" name="TPAnswers"/>
          <p:cNvSpPr>
            <a:spLocks noGrp="1"/>
          </p:cNvSpPr>
          <p:nvPr>
            <p:ph type="body" idx="1"/>
          </p:nvPr>
        </p:nvSpPr>
        <p:spPr>
          <a:xfrm>
            <a:off x="457200" y="2286000"/>
            <a:ext cx="3810000" cy="38401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pic>
        <p:nvPicPr>
          <p:cNvPr id="1026" name="Picture 2" descr="C:\Users\jlangowski\AppData\Local\Microsoft\Windows\Temporary Internet Files\Content.IE5\IVN072FO\A_Colorful_Cartoon_Male_Student_with_a_Stack_Books_Royalty_Free_Clipart_Picture_100624-144428-023053[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4419600"/>
            <a:ext cx="1365000" cy="15000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209780898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143000"/>
          </a:xfrm>
        </p:spPr>
        <p:txBody>
          <a:bodyPr>
            <a:normAutofit/>
          </a:bodyPr>
          <a:lstStyle/>
          <a:p>
            <a:pPr marL="0" indent="0"/>
            <a:r>
              <a:rPr lang="en-US" sz="3200" dirty="0" smtClean="0"/>
              <a:t>Um </a:t>
            </a:r>
            <a:r>
              <a:rPr lang="en-US" sz="3200" dirty="0" err="1" smtClean="0"/>
              <a:t>proprietário</a:t>
            </a:r>
            <a:r>
              <a:rPr lang="en-US" sz="3200" dirty="0" smtClean="0"/>
              <a:t> </a:t>
            </a:r>
            <a:r>
              <a:rPr lang="en-US" sz="3200" dirty="0" err="1" smtClean="0"/>
              <a:t>pode</a:t>
            </a:r>
            <a:r>
              <a:rPr lang="en-US" sz="3200" dirty="0" smtClean="0"/>
              <a:t> </a:t>
            </a:r>
            <a:r>
              <a:rPr lang="en-US" sz="3200" dirty="0" err="1" smtClean="0"/>
              <a:t>perguntar</a:t>
            </a:r>
            <a:r>
              <a:rPr lang="en-US" sz="3200" dirty="0" smtClean="0"/>
              <a:t> a um </a:t>
            </a:r>
            <a:r>
              <a:rPr lang="en-US" sz="3200" dirty="0" err="1" smtClean="0"/>
              <a:t>inquilino</a:t>
            </a:r>
            <a:r>
              <a:rPr lang="en-US" sz="3200" dirty="0" smtClean="0"/>
              <a:t> </a:t>
            </a:r>
            <a:r>
              <a:rPr lang="en-US" sz="3200" dirty="0" err="1" smtClean="0"/>
              <a:t>potencial</a:t>
            </a:r>
            <a:r>
              <a:rPr lang="en-US" sz="3200" dirty="0" smtClean="0"/>
              <a:t> se </a:t>
            </a:r>
            <a:r>
              <a:rPr lang="en-US" sz="3200" dirty="0" err="1" smtClean="0"/>
              <a:t>usa</a:t>
            </a:r>
            <a:r>
              <a:rPr lang="en-US" sz="3200" dirty="0" smtClean="0"/>
              <a:t> </a:t>
            </a:r>
            <a:r>
              <a:rPr lang="en-US" sz="3200" dirty="0" err="1" smtClean="0"/>
              <a:t>drogas</a:t>
            </a:r>
            <a:r>
              <a:rPr lang="en-US" sz="3200" dirty="0" smtClean="0"/>
              <a:t> </a:t>
            </a:r>
            <a:r>
              <a:rPr lang="en-US" sz="3200" dirty="0" err="1" smtClean="0"/>
              <a:t>ilegais</a:t>
            </a:r>
            <a:r>
              <a:rPr lang="en-US" sz="3200" dirty="0" smtClean="0"/>
              <a:t>.</a:t>
            </a:r>
            <a:endParaRPr lang="en-US" sz="3200" dirty="0"/>
          </a:p>
        </p:txBody>
      </p:sp>
      <p:sp>
        <p:nvSpPr>
          <p:cNvPr id="3" name="TPAnswers"/>
          <p:cNvSpPr>
            <a:spLocks noGrp="1"/>
          </p:cNvSpPr>
          <p:nvPr>
            <p:ph type="body" idx="1"/>
          </p:nvPr>
        </p:nvSpPr>
        <p:spPr>
          <a:xfrm>
            <a:off x="457200" y="2819400"/>
            <a:ext cx="3962400" cy="33067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pic>
        <p:nvPicPr>
          <p:cNvPr id="9219" name="Picture 3" descr="C:\Users\jlangowski\AppData\Local\Microsoft\Windows\Temporary Internet Files\Content.IE5\U9XZBG01\question-mark-face[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01392" y="2635326"/>
            <a:ext cx="3205162" cy="2376487"/>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43595185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a:t>
            </a:r>
            <a:r>
              <a:rPr lang="en-US" i="1" u="sng" dirty="0" smtClean="0"/>
              <a:t> </a:t>
            </a:r>
            <a:r>
              <a:rPr lang="en-US" i="1" u="sng" dirty="0" err="1" smtClean="0"/>
              <a:t>Verdadeiro</a:t>
            </a:r>
            <a:endParaRPr lang="en-US" u="sng" dirty="0"/>
          </a:p>
        </p:txBody>
      </p:sp>
      <p:sp>
        <p:nvSpPr>
          <p:cNvPr id="3" name="Content Placeholder 2"/>
          <p:cNvSpPr>
            <a:spLocks noGrp="1"/>
          </p:cNvSpPr>
          <p:nvPr>
            <p:ph idx="1"/>
          </p:nvPr>
        </p:nvSpPr>
        <p:spPr/>
        <p:txBody>
          <a:bodyPr/>
          <a:lstStyle/>
          <a:p>
            <a:endParaRPr lang="en-US" dirty="0" smtClean="0"/>
          </a:p>
          <a:p>
            <a:r>
              <a:rPr lang="en-US" dirty="0" smtClean="0"/>
              <a:t>O </a:t>
            </a:r>
            <a:r>
              <a:rPr lang="en-US" dirty="0" err="1" smtClean="0"/>
              <a:t>uso</a:t>
            </a:r>
            <a:r>
              <a:rPr lang="en-US" dirty="0" smtClean="0"/>
              <a:t> </a:t>
            </a:r>
            <a:r>
              <a:rPr lang="en-US" dirty="0" err="1" smtClean="0"/>
              <a:t>atual</a:t>
            </a:r>
            <a:r>
              <a:rPr lang="en-US" dirty="0" smtClean="0"/>
              <a:t> de </a:t>
            </a:r>
            <a:r>
              <a:rPr lang="en-US" dirty="0" err="1" smtClean="0"/>
              <a:t>drogas</a:t>
            </a:r>
            <a:r>
              <a:rPr lang="en-US" dirty="0" smtClean="0"/>
              <a:t> </a:t>
            </a:r>
            <a:r>
              <a:rPr lang="en-US" dirty="0" err="1" smtClean="0"/>
              <a:t>ilegais</a:t>
            </a:r>
            <a:r>
              <a:rPr lang="en-US" dirty="0" smtClean="0"/>
              <a:t> é um </a:t>
            </a:r>
            <a:r>
              <a:rPr lang="en-US" dirty="0" err="1" smtClean="0"/>
              <a:t>tópico</a:t>
            </a:r>
            <a:r>
              <a:rPr lang="en-US" dirty="0" smtClean="0"/>
              <a:t> </a:t>
            </a:r>
            <a:r>
              <a:rPr lang="en-US" dirty="0" err="1" smtClean="0"/>
              <a:t>permissível</a:t>
            </a:r>
            <a:r>
              <a:rPr lang="en-US" dirty="0" smtClean="0"/>
              <a:t> CONTANTO </a:t>
            </a:r>
            <a:r>
              <a:rPr lang="en-US" dirty="0" err="1" smtClean="0"/>
              <a:t>que</a:t>
            </a:r>
            <a:r>
              <a:rPr lang="en-US" dirty="0" smtClean="0"/>
              <a:t> a </a:t>
            </a:r>
            <a:r>
              <a:rPr lang="en-US" dirty="0" err="1" smtClean="0"/>
              <a:t>pergunta</a:t>
            </a:r>
            <a:r>
              <a:rPr lang="en-US" dirty="0" smtClean="0"/>
              <a:t> </a:t>
            </a:r>
            <a:r>
              <a:rPr lang="en-US" dirty="0" err="1" smtClean="0"/>
              <a:t>seja</a:t>
            </a:r>
            <a:r>
              <a:rPr lang="en-US" dirty="0" smtClean="0"/>
              <a:t> </a:t>
            </a:r>
            <a:r>
              <a:rPr lang="en-US" dirty="0" err="1" smtClean="0"/>
              <a:t>feita</a:t>
            </a:r>
            <a:r>
              <a:rPr lang="en-US" dirty="0" smtClean="0"/>
              <a:t> a </a:t>
            </a:r>
            <a:r>
              <a:rPr lang="en-US" sz="4400" b="1" dirty="0" smtClean="0"/>
              <a:t>TODOS</a:t>
            </a:r>
            <a:r>
              <a:rPr lang="en-US" dirty="0" smtClean="0"/>
              <a:t> </a:t>
            </a:r>
            <a:r>
              <a:rPr lang="en-US" dirty="0" err="1" smtClean="0"/>
              <a:t>proponentes</a:t>
            </a:r>
            <a:r>
              <a:rPr lang="en-US" dirty="0" smtClean="0"/>
              <a:t> </a:t>
            </a:r>
            <a:endParaRPr lang="en-US" dirty="0"/>
          </a:p>
        </p:txBody>
      </p:sp>
    </p:spTree>
    <p:extLst>
      <p:ext uri="{BB962C8B-B14F-4D97-AF65-F5344CB8AC3E}">
        <p14:creationId xmlns:p14="http://schemas.microsoft.com/office/powerpoint/2010/main" val="159376467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143000"/>
          </a:xfrm>
        </p:spPr>
        <p:txBody>
          <a:bodyPr>
            <a:normAutofit fontScale="90000"/>
          </a:bodyPr>
          <a:lstStyle/>
          <a:p>
            <a:pPr marL="0" indent="0"/>
            <a:r>
              <a:rPr lang="en-US" sz="3200" dirty="0" smtClean="0"/>
              <a:t>Um </a:t>
            </a:r>
            <a:r>
              <a:rPr lang="en-US" sz="3200" dirty="0" err="1" smtClean="0"/>
              <a:t>proprietário</a:t>
            </a:r>
            <a:r>
              <a:rPr lang="en-US" sz="3200" dirty="0" smtClean="0"/>
              <a:t> </a:t>
            </a:r>
            <a:r>
              <a:rPr lang="en-US" sz="3200" dirty="0" err="1" smtClean="0"/>
              <a:t>pode</a:t>
            </a:r>
            <a:r>
              <a:rPr lang="en-US" sz="3200" dirty="0" smtClean="0"/>
              <a:t> </a:t>
            </a:r>
            <a:r>
              <a:rPr lang="en-US" sz="3200" dirty="0" err="1" smtClean="0"/>
              <a:t>perguntar</a:t>
            </a:r>
            <a:r>
              <a:rPr lang="en-US" sz="3200" dirty="0" smtClean="0"/>
              <a:t> </a:t>
            </a:r>
            <a:r>
              <a:rPr lang="en-US" sz="3200" dirty="0" err="1" smtClean="0"/>
              <a:t>sobre</a:t>
            </a:r>
            <a:r>
              <a:rPr lang="en-US" sz="3200" dirty="0" smtClean="0"/>
              <a:t> a </a:t>
            </a:r>
            <a:r>
              <a:rPr lang="en-US" sz="3200" dirty="0" err="1" smtClean="0"/>
              <a:t>capacidade</a:t>
            </a:r>
            <a:r>
              <a:rPr lang="en-US" sz="3200" dirty="0" smtClean="0"/>
              <a:t> de um proponent de </a:t>
            </a:r>
            <a:r>
              <a:rPr lang="en-US" sz="3200" dirty="0" err="1" smtClean="0"/>
              <a:t>pagar</a:t>
            </a:r>
            <a:r>
              <a:rPr lang="en-US" sz="3200" dirty="0" smtClean="0"/>
              <a:t> o </a:t>
            </a:r>
            <a:r>
              <a:rPr lang="en-US" sz="3200" dirty="0" err="1" smtClean="0"/>
              <a:t>aluguel</a:t>
            </a:r>
            <a:r>
              <a:rPr lang="en-US" sz="3200" dirty="0" smtClean="0"/>
              <a:t>.</a:t>
            </a:r>
            <a:endParaRPr lang="en-US" sz="3200" dirty="0"/>
          </a:p>
        </p:txBody>
      </p:sp>
      <p:sp>
        <p:nvSpPr>
          <p:cNvPr id="3" name="TPAnswers"/>
          <p:cNvSpPr>
            <a:spLocks noGrp="1"/>
          </p:cNvSpPr>
          <p:nvPr>
            <p:ph type="body" idx="1"/>
          </p:nvPr>
        </p:nvSpPr>
        <p:spPr>
          <a:xfrm>
            <a:off x="457200" y="2209800"/>
            <a:ext cx="4038600" cy="39163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pic>
        <p:nvPicPr>
          <p:cNvPr id="10242" name="Picture 2" descr="C:\Users\jlangowski\AppData\Local\Microsoft\Windows\Temporary Internet Files\Content.IE5\Q7Z49TTI\Fist%20of%20Money[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0" y="4114800"/>
            <a:ext cx="1552575" cy="207645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25323942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a:t>
            </a:r>
            <a:r>
              <a:rPr lang="en-US" i="1" u="sng" dirty="0" smtClean="0"/>
              <a:t> </a:t>
            </a:r>
            <a:r>
              <a:rPr lang="en-US" i="1" u="sng" dirty="0" err="1" smtClean="0"/>
              <a:t>Verdadeiro</a:t>
            </a:r>
            <a:endParaRPr lang="en-US" u="sng" dirty="0"/>
          </a:p>
        </p:txBody>
      </p:sp>
      <p:sp>
        <p:nvSpPr>
          <p:cNvPr id="3" name="Content Placeholder 2"/>
          <p:cNvSpPr>
            <a:spLocks noGrp="1"/>
          </p:cNvSpPr>
          <p:nvPr>
            <p:ph idx="1"/>
          </p:nvPr>
        </p:nvSpPr>
        <p:spPr/>
        <p:txBody>
          <a:bodyPr/>
          <a:lstStyle/>
          <a:p>
            <a:endParaRPr lang="en-US" dirty="0" smtClean="0"/>
          </a:p>
          <a:p>
            <a:r>
              <a:rPr lang="en-US" dirty="0" err="1" smtClean="0"/>
              <a:t>Capacidade</a:t>
            </a:r>
            <a:r>
              <a:rPr lang="en-US" dirty="0" smtClean="0"/>
              <a:t> de </a:t>
            </a:r>
            <a:r>
              <a:rPr lang="en-US" dirty="0" err="1" smtClean="0"/>
              <a:t>pagar</a:t>
            </a:r>
            <a:r>
              <a:rPr lang="en-US" dirty="0" smtClean="0"/>
              <a:t> </a:t>
            </a:r>
            <a:r>
              <a:rPr lang="en-US" dirty="0" err="1" smtClean="0"/>
              <a:t>aluguel</a:t>
            </a:r>
            <a:r>
              <a:rPr lang="en-US" dirty="0" smtClean="0"/>
              <a:t> é um </a:t>
            </a:r>
            <a:r>
              <a:rPr lang="en-US" dirty="0" err="1" smtClean="0"/>
              <a:t>tópico</a:t>
            </a:r>
            <a:r>
              <a:rPr lang="en-US" dirty="0" smtClean="0"/>
              <a:t> </a:t>
            </a:r>
            <a:r>
              <a:rPr lang="en-US" dirty="0" err="1" smtClean="0"/>
              <a:t>permissível</a:t>
            </a:r>
            <a:r>
              <a:rPr lang="en-US" dirty="0" smtClean="0"/>
              <a:t> </a:t>
            </a:r>
            <a:r>
              <a:rPr lang="en-US" sz="4000" dirty="0"/>
              <a:t>CONTANTO </a:t>
            </a:r>
            <a:r>
              <a:rPr lang="en-US" dirty="0" err="1"/>
              <a:t>que</a:t>
            </a:r>
            <a:r>
              <a:rPr lang="en-US" dirty="0"/>
              <a:t> a </a:t>
            </a:r>
            <a:r>
              <a:rPr lang="en-US" dirty="0" err="1"/>
              <a:t>pergunta</a:t>
            </a:r>
            <a:r>
              <a:rPr lang="en-US" dirty="0"/>
              <a:t> </a:t>
            </a:r>
            <a:r>
              <a:rPr lang="en-US" dirty="0" err="1"/>
              <a:t>seja</a:t>
            </a:r>
            <a:r>
              <a:rPr lang="en-US" dirty="0"/>
              <a:t> </a:t>
            </a:r>
            <a:r>
              <a:rPr lang="en-US" dirty="0" err="1"/>
              <a:t>feita</a:t>
            </a:r>
            <a:r>
              <a:rPr lang="en-US" dirty="0"/>
              <a:t> a </a:t>
            </a:r>
            <a:r>
              <a:rPr lang="en-US" sz="5400" b="1" dirty="0"/>
              <a:t>TODOS</a:t>
            </a:r>
            <a:r>
              <a:rPr lang="en-US" sz="4000" dirty="0"/>
              <a:t> </a:t>
            </a:r>
            <a:r>
              <a:rPr lang="en-US" dirty="0" err="1"/>
              <a:t>proponentes</a:t>
            </a:r>
            <a:r>
              <a:rPr lang="en-US" sz="4000" dirty="0"/>
              <a:t> </a:t>
            </a:r>
            <a:endParaRPr lang="en-US" dirty="0"/>
          </a:p>
        </p:txBody>
      </p:sp>
    </p:spTree>
    <p:extLst>
      <p:ext uri="{BB962C8B-B14F-4D97-AF65-F5344CB8AC3E}">
        <p14:creationId xmlns:p14="http://schemas.microsoft.com/office/powerpoint/2010/main" val="108077615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554162"/>
          </a:xfrm>
        </p:spPr>
        <p:txBody>
          <a:bodyPr>
            <a:noAutofit/>
          </a:bodyPr>
          <a:lstStyle/>
          <a:p>
            <a:pPr marL="0" indent="0"/>
            <a:r>
              <a:rPr lang="en-US" sz="3200" dirty="0" smtClean="0"/>
              <a:t>Um </a:t>
            </a:r>
            <a:r>
              <a:rPr lang="en-US" sz="3200" dirty="0" err="1" smtClean="0"/>
              <a:t>proprietário</a:t>
            </a:r>
            <a:r>
              <a:rPr lang="en-US" sz="3200" dirty="0" smtClean="0"/>
              <a:t> </a:t>
            </a:r>
            <a:r>
              <a:rPr lang="en-US" sz="3200" dirty="0" err="1" smtClean="0"/>
              <a:t>que</a:t>
            </a:r>
            <a:r>
              <a:rPr lang="en-US" sz="3200" dirty="0" smtClean="0"/>
              <a:t> </a:t>
            </a:r>
            <a:r>
              <a:rPr lang="en-US" sz="3200" dirty="0" err="1" smtClean="0"/>
              <a:t>não</a:t>
            </a:r>
            <a:r>
              <a:rPr lang="en-US" sz="3200" dirty="0" smtClean="0"/>
              <a:t> </a:t>
            </a:r>
            <a:r>
              <a:rPr lang="en-US" sz="3200" dirty="0" err="1" smtClean="0"/>
              <a:t>requer</a:t>
            </a:r>
            <a:r>
              <a:rPr lang="en-US" sz="3200" dirty="0" smtClean="0"/>
              <a:t> </a:t>
            </a:r>
            <a:r>
              <a:rPr lang="en-US" sz="3200" dirty="0" err="1" smtClean="0"/>
              <a:t>depósito</a:t>
            </a:r>
            <a:r>
              <a:rPr lang="en-US" sz="3200" dirty="0" smtClean="0"/>
              <a:t> </a:t>
            </a:r>
            <a:r>
              <a:rPr lang="en-US" sz="3200" dirty="0" err="1" smtClean="0"/>
              <a:t>pode</a:t>
            </a:r>
            <a:r>
              <a:rPr lang="en-US" sz="3200" dirty="0" smtClean="0"/>
              <a:t> </a:t>
            </a:r>
            <a:r>
              <a:rPr lang="en-US" sz="3200" dirty="0" err="1" smtClean="0"/>
              <a:t>exigir</a:t>
            </a:r>
            <a:r>
              <a:rPr lang="en-US" sz="3200" dirty="0" smtClean="0"/>
              <a:t> </a:t>
            </a:r>
            <a:r>
              <a:rPr lang="en-US" sz="3200" dirty="0" err="1" smtClean="0"/>
              <a:t>depósito</a:t>
            </a:r>
            <a:r>
              <a:rPr lang="en-US" sz="3200" dirty="0" smtClean="0"/>
              <a:t> de </a:t>
            </a:r>
            <a:r>
              <a:rPr lang="en-US" sz="3200" dirty="0" err="1" smtClean="0"/>
              <a:t>estudantes</a:t>
            </a:r>
            <a:r>
              <a:rPr lang="en-US" sz="3200" dirty="0" smtClean="0"/>
              <a:t> </a:t>
            </a:r>
            <a:r>
              <a:rPr lang="en-US" sz="3200" dirty="0" err="1" smtClean="0"/>
              <a:t>internacionais</a:t>
            </a:r>
            <a:r>
              <a:rPr lang="en-US" sz="3200" dirty="0" smtClean="0"/>
              <a:t>.</a:t>
            </a:r>
            <a:endParaRPr lang="en-US" sz="3200" dirty="0"/>
          </a:p>
        </p:txBody>
      </p:sp>
      <p:sp>
        <p:nvSpPr>
          <p:cNvPr id="3" name="TPAnswers"/>
          <p:cNvSpPr>
            <a:spLocks noGrp="1"/>
          </p:cNvSpPr>
          <p:nvPr>
            <p:ph type="body" idx="1"/>
          </p:nvPr>
        </p:nvSpPr>
        <p:spPr>
          <a:xfrm>
            <a:off x="457200" y="2514600"/>
            <a:ext cx="4038600" cy="36115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pic>
        <p:nvPicPr>
          <p:cNvPr id="11266" name="Picture 2" descr="C:\Users\jlangowski\AppData\Local\Microsoft\Windows\Temporary Internet Files\Content.IE5\G916H278\africa-globe[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6800" y="2362200"/>
            <a:ext cx="3919537" cy="3819525"/>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13131170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 </a:t>
            </a:r>
            <a:r>
              <a:rPr lang="en-US" i="1" u="sng" dirty="0" err="1" smtClean="0"/>
              <a:t>Falso</a:t>
            </a:r>
            <a:endParaRPr lang="en-US" u="sng" dirty="0"/>
          </a:p>
        </p:txBody>
      </p:sp>
      <p:sp>
        <p:nvSpPr>
          <p:cNvPr id="3" name="Content Placeholder 2"/>
          <p:cNvSpPr>
            <a:spLocks noGrp="1"/>
          </p:cNvSpPr>
          <p:nvPr>
            <p:ph idx="1"/>
          </p:nvPr>
        </p:nvSpPr>
        <p:spPr/>
        <p:txBody>
          <a:bodyPr/>
          <a:lstStyle/>
          <a:p>
            <a:r>
              <a:rPr lang="en-US" b="1" dirty="0" err="1" smtClean="0"/>
              <a:t>Origem</a:t>
            </a:r>
            <a:r>
              <a:rPr lang="en-US" b="1" dirty="0" smtClean="0"/>
              <a:t> </a:t>
            </a:r>
            <a:r>
              <a:rPr lang="en-US" b="1" dirty="0" err="1" smtClean="0"/>
              <a:t>nacional</a:t>
            </a:r>
            <a:r>
              <a:rPr lang="en-US" b="1" dirty="0" smtClean="0"/>
              <a:t> </a:t>
            </a:r>
            <a:r>
              <a:rPr lang="en-US" dirty="0" smtClean="0"/>
              <a:t>é </a:t>
            </a:r>
            <a:r>
              <a:rPr lang="en-US" dirty="0" err="1" smtClean="0"/>
              <a:t>uma</a:t>
            </a:r>
            <a:r>
              <a:rPr lang="en-US" dirty="0" smtClean="0"/>
              <a:t> </a:t>
            </a:r>
            <a:r>
              <a:rPr lang="en-US" dirty="0" err="1" smtClean="0"/>
              <a:t>classe</a:t>
            </a:r>
            <a:r>
              <a:rPr lang="en-US" dirty="0" smtClean="0"/>
              <a:t> </a:t>
            </a:r>
            <a:r>
              <a:rPr lang="en-US" dirty="0" err="1" smtClean="0"/>
              <a:t>protegida</a:t>
            </a:r>
            <a:endParaRPr lang="en-US" dirty="0" smtClean="0"/>
          </a:p>
          <a:p>
            <a:pPr marL="0" indent="0">
              <a:buNone/>
            </a:pPr>
            <a:endParaRPr lang="en-US" dirty="0" smtClean="0"/>
          </a:p>
          <a:p>
            <a:r>
              <a:rPr lang="en-US" dirty="0" smtClean="0"/>
              <a:t>País </a:t>
            </a:r>
            <a:r>
              <a:rPr lang="en-US" dirty="0" err="1" smtClean="0"/>
              <a:t>onde</a:t>
            </a:r>
            <a:r>
              <a:rPr lang="en-US" dirty="0" smtClean="0"/>
              <a:t> </a:t>
            </a:r>
            <a:r>
              <a:rPr lang="en-US" dirty="0" err="1" smtClean="0"/>
              <a:t>alguém</a:t>
            </a:r>
            <a:r>
              <a:rPr lang="en-US" dirty="0" smtClean="0"/>
              <a:t> </a:t>
            </a:r>
            <a:r>
              <a:rPr lang="en-US" dirty="0" err="1" smtClean="0"/>
              <a:t>nasceu</a:t>
            </a:r>
            <a:r>
              <a:rPr lang="en-US" dirty="0" smtClean="0"/>
              <a:t> </a:t>
            </a:r>
            <a:r>
              <a:rPr lang="en-US" dirty="0" err="1" smtClean="0"/>
              <a:t>ou</a:t>
            </a:r>
            <a:endParaRPr lang="en-US" dirty="0" smtClean="0"/>
          </a:p>
          <a:p>
            <a:pPr marL="0" indent="0">
              <a:buNone/>
            </a:pPr>
            <a:endParaRPr lang="en-US" dirty="0" smtClean="0"/>
          </a:p>
          <a:p>
            <a:r>
              <a:rPr lang="en-US" dirty="0" smtClean="0"/>
              <a:t>País de </a:t>
            </a:r>
            <a:r>
              <a:rPr lang="en-US" dirty="0" err="1" smtClean="0"/>
              <a:t>origem</a:t>
            </a:r>
            <a:r>
              <a:rPr lang="en-US" dirty="0" smtClean="0"/>
              <a:t> dos </a:t>
            </a:r>
            <a:r>
              <a:rPr lang="en-US" dirty="0" err="1" smtClean="0"/>
              <a:t>ancestrais</a:t>
            </a:r>
            <a:endParaRPr lang="en-US" dirty="0"/>
          </a:p>
        </p:txBody>
      </p:sp>
    </p:spTree>
    <p:extLst>
      <p:ext uri="{BB962C8B-B14F-4D97-AF65-F5344CB8AC3E}">
        <p14:creationId xmlns:p14="http://schemas.microsoft.com/office/powerpoint/2010/main" val="29344489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Classes </a:t>
            </a:r>
            <a:r>
              <a:rPr lang="en-US" u="sng" dirty="0" err="1" smtClean="0"/>
              <a:t>protegidas</a:t>
            </a:r>
            <a:endParaRPr lang="en-US" u="sng" dirty="0"/>
          </a:p>
        </p:txBody>
      </p:sp>
      <p:sp>
        <p:nvSpPr>
          <p:cNvPr id="3" name="Text Placeholder 2"/>
          <p:cNvSpPr>
            <a:spLocks noGrp="1"/>
          </p:cNvSpPr>
          <p:nvPr>
            <p:ph type="body" idx="1"/>
          </p:nvPr>
        </p:nvSpPr>
        <p:spPr>
          <a:solidFill>
            <a:srgbClr val="92D050"/>
          </a:solidFill>
        </p:spPr>
        <p:txBody>
          <a:bodyPr>
            <a:normAutofit/>
          </a:bodyPr>
          <a:lstStyle/>
          <a:p>
            <a:r>
              <a:rPr lang="en-US" dirty="0" smtClean="0"/>
              <a:t>42 U.S.C. § 3601</a:t>
            </a:r>
            <a:endParaRPr lang="en-US" dirty="0"/>
          </a:p>
        </p:txBody>
      </p:sp>
      <p:sp>
        <p:nvSpPr>
          <p:cNvPr id="4" name="Content Placeholder 3"/>
          <p:cNvSpPr>
            <a:spLocks noGrp="1"/>
          </p:cNvSpPr>
          <p:nvPr>
            <p:ph sz="half" idx="2"/>
          </p:nvPr>
        </p:nvSpPr>
        <p:spPr/>
        <p:txBody>
          <a:bodyPr>
            <a:normAutofit/>
          </a:bodyPr>
          <a:lstStyle/>
          <a:p>
            <a:r>
              <a:rPr lang="en-US" dirty="0" err="1" smtClean="0"/>
              <a:t>Raça</a:t>
            </a:r>
            <a:endParaRPr lang="en-US" dirty="0" smtClean="0"/>
          </a:p>
          <a:p>
            <a:r>
              <a:rPr lang="en-US" dirty="0" err="1" smtClean="0"/>
              <a:t>Cor</a:t>
            </a:r>
            <a:endParaRPr lang="en-US" dirty="0" smtClean="0"/>
          </a:p>
          <a:p>
            <a:r>
              <a:rPr lang="en-US" dirty="0" err="1" smtClean="0"/>
              <a:t>Religião</a:t>
            </a:r>
            <a:endParaRPr lang="en-US" dirty="0" smtClean="0"/>
          </a:p>
          <a:p>
            <a:r>
              <a:rPr lang="en-US" dirty="0" err="1" smtClean="0"/>
              <a:t>Sexo</a:t>
            </a:r>
            <a:endParaRPr lang="en-US" dirty="0" smtClean="0"/>
          </a:p>
          <a:p>
            <a:r>
              <a:rPr lang="en-US" dirty="0" err="1" smtClean="0"/>
              <a:t>Deficiência</a:t>
            </a:r>
            <a:endParaRPr lang="en-US" dirty="0" smtClean="0"/>
          </a:p>
          <a:p>
            <a:r>
              <a:rPr lang="en-US" dirty="0" err="1" smtClean="0"/>
              <a:t>Situação</a:t>
            </a:r>
            <a:r>
              <a:rPr lang="en-US" dirty="0" smtClean="0"/>
              <a:t> familiar</a:t>
            </a:r>
          </a:p>
          <a:p>
            <a:r>
              <a:rPr lang="en-US" dirty="0" err="1" smtClean="0"/>
              <a:t>Origem</a:t>
            </a:r>
            <a:r>
              <a:rPr lang="en-US" dirty="0" smtClean="0"/>
              <a:t> </a:t>
            </a:r>
            <a:r>
              <a:rPr lang="en-US" dirty="0" err="1" smtClean="0"/>
              <a:t>nacional</a:t>
            </a:r>
            <a:endParaRPr lang="en-US" dirty="0"/>
          </a:p>
        </p:txBody>
      </p:sp>
      <p:sp>
        <p:nvSpPr>
          <p:cNvPr id="5" name="Text Placeholder 4"/>
          <p:cNvSpPr>
            <a:spLocks noGrp="1"/>
          </p:cNvSpPr>
          <p:nvPr>
            <p:ph type="body" sz="quarter" idx="3"/>
          </p:nvPr>
        </p:nvSpPr>
        <p:spPr>
          <a:solidFill>
            <a:srgbClr val="00B0F0"/>
          </a:solidFill>
        </p:spPr>
        <p:txBody>
          <a:bodyPr>
            <a:normAutofit/>
          </a:bodyPr>
          <a:lstStyle/>
          <a:p>
            <a:r>
              <a:rPr lang="en-US" dirty="0" smtClean="0"/>
              <a:t>Mass. Gen. Lei c. 151B, </a:t>
            </a:r>
            <a:r>
              <a:rPr lang="en-US" dirty="0"/>
              <a:t>§ </a:t>
            </a:r>
            <a:r>
              <a:rPr lang="en-US" dirty="0" smtClean="0"/>
              <a:t>4</a:t>
            </a:r>
            <a:endParaRPr lang="en-US" dirty="0"/>
          </a:p>
        </p:txBody>
      </p:sp>
      <p:sp>
        <p:nvSpPr>
          <p:cNvPr id="6" name="Content Placeholder 5"/>
          <p:cNvSpPr>
            <a:spLocks noGrp="1"/>
          </p:cNvSpPr>
          <p:nvPr>
            <p:ph sz="quarter" idx="4"/>
          </p:nvPr>
        </p:nvSpPr>
        <p:spPr/>
        <p:txBody>
          <a:bodyPr>
            <a:normAutofit fontScale="70000" lnSpcReduction="20000"/>
          </a:bodyPr>
          <a:lstStyle/>
          <a:p>
            <a:r>
              <a:rPr lang="en-US" dirty="0" err="1" smtClean="0"/>
              <a:t>Raça</a:t>
            </a:r>
            <a:endParaRPr lang="en-US" dirty="0" smtClean="0"/>
          </a:p>
          <a:p>
            <a:r>
              <a:rPr lang="en-US" dirty="0" err="1" smtClean="0"/>
              <a:t>Cor</a:t>
            </a:r>
            <a:endParaRPr lang="en-US" dirty="0" smtClean="0"/>
          </a:p>
          <a:p>
            <a:r>
              <a:rPr lang="en-US" dirty="0" err="1" smtClean="0"/>
              <a:t>Religião</a:t>
            </a:r>
            <a:endParaRPr lang="en-US" dirty="0" smtClean="0"/>
          </a:p>
          <a:p>
            <a:r>
              <a:rPr lang="en-US" dirty="0" err="1" smtClean="0"/>
              <a:t>Sexo</a:t>
            </a:r>
            <a:endParaRPr lang="en-US" dirty="0" smtClean="0"/>
          </a:p>
          <a:p>
            <a:r>
              <a:rPr lang="en-US" dirty="0" err="1" smtClean="0"/>
              <a:t>Deficiência</a:t>
            </a:r>
            <a:endParaRPr lang="en-US" dirty="0" smtClean="0"/>
          </a:p>
          <a:p>
            <a:r>
              <a:rPr lang="en-US" dirty="0" err="1" smtClean="0"/>
              <a:t>Criança</a:t>
            </a:r>
            <a:endParaRPr lang="en-US" dirty="0" smtClean="0"/>
          </a:p>
          <a:p>
            <a:r>
              <a:rPr lang="en-US" dirty="0" err="1" smtClean="0"/>
              <a:t>Origem</a:t>
            </a:r>
            <a:r>
              <a:rPr lang="en-US" dirty="0" smtClean="0"/>
              <a:t> </a:t>
            </a:r>
            <a:r>
              <a:rPr lang="en-US" dirty="0" err="1" smtClean="0"/>
              <a:t>nacional</a:t>
            </a:r>
            <a:endParaRPr lang="en-US" dirty="0" smtClean="0"/>
          </a:p>
          <a:p>
            <a:r>
              <a:rPr lang="en-US" dirty="0" err="1" smtClean="0"/>
              <a:t>Identidade</a:t>
            </a:r>
            <a:r>
              <a:rPr lang="en-US" dirty="0" smtClean="0"/>
              <a:t> sexual</a:t>
            </a:r>
          </a:p>
          <a:p>
            <a:r>
              <a:rPr lang="en-US" dirty="0" err="1" smtClean="0"/>
              <a:t>Orientação</a:t>
            </a:r>
            <a:r>
              <a:rPr lang="en-US" dirty="0" smtClean="0"/>
              <a:t> sexual</a:t>
            </a:r>
          </a:p>
          <a:p>
            <a:r>
              <a:rPr lang="en-US" dirty="0" err="1" smtClean="0"/>
              <a:t>Informação</a:t>
            </a:r>
            <a:r>
              <a:rPr lang="en-US" dirty="0" smtClean="0"/>
              <a:t> </a:t>
            </a:r>
            <a:r>
              <a:rPr lang="en-US" dirty="0" err="1" smtClean="0"/>
              <a:t>genética</a:t>
            </a:r>
            <a:endParaRPr lang="en-US" dirty="0" smtClean="0"/>
          </a:p>
          <a:p>
            <a:r>
              <a:rPr lang="en-US" dirty="0" err="1" smtClean="0"/>
              <a:t>Ascendência</a:t>
            </a:r>
            <a:endParaRPr lang="en-US" dirty="0" smtClean="0"/>
          </a:p>
          <a:p>
            <a:r>
              <a:rPr lang="en-US" dirty="0" err="1" smtClean="0"/>
              <a:t>Idade</a:t>
            </a:r>
            <a:r>
              <a:rPr lang="en-US" dirty="0" smtClean="0"/>
              <a:t> (</a:t>
            </a:r>
            <a:r>
              <a:rPr lang="en-US" dirty="0" err="1" smtClean="0"/>
              <a:t>exceto</a:t>
            </a:r>
            <a:r>
              <a:rPr lang="en-US" dirty="0" smtClean="0"/>
              <a:t> </a:t>
            </a:r>
            <a:r>
              <a:rPr lang="en-US" dirty="0" err="1" smtClean="0"/>
              <a:t>menores</a:t>
            </a:r>
            <a:r>
              <a:rPr lang="en-US" dirty="0" smtClean="0"/>
              <a:t>)</a:t>
            </a:r>
          </a:p>
          <a:p>
            <a:r>
              <a:rPr lang="en-US" dirty="0" smtClean="0"/>
              <a:t>Estado Civil</a:t>
            </a:r>
          </a:p>
          <a:p>
            <a:r>
              <a:rPr lang="en-US" dirty="0" err="1" smtClean="0"/>
              <a:t>Situação</a:t>
            </a:r>
            <a:r>
              <a:rPr lang="en-US" dirty="0" smtClean="0"/>
              <a:t> </a:t>
            </a:r>
            <a:r>
              <a:rPr lang="en-US" dirty="0" err="1" smtClean="0"/>
              <a:t>militar</a:t>
            </a:r>
            <a:endParaRPr lang="en-US" dirty="0" smtClean="0"/>
          </a:p>
          <a:p>
            <a:r>
              <a:rPr lang="en-US" dirty="0" err="1" smtClean="0"/>
              <a:t>Recebimento</a:t>
            </a:r>
            <a:r>
              <a:rPr lang="en-US" dirty="0" smtClean="0"/>
              <a:t> de </a:t>
            </a:r>
            <a:r>
              <a:rPr lang="en-US" dirty="0" err="1" smtClean="0"/>
              <a:t>Assistência</a:t>
            </a:r>
            <a:r>
              <a:rPr lang="en-US" dirty="0" smtClean="0"/>
              <a:t> </a:t>
            </a:r>
            <a:r>
              <a:rPr lang="en-US" dirty="0" err="1" smtClean="0"/>
              <a:t>Pública</a:t>
            </a:r>
            <a:endParaRPr lang="en-US" dirty="0"/>
          </a:p>
        </p:txBody>
      </p:sp>
    </p:spTree>
    <p:extLst>
      <p:ext uri="{BB962C8B-B14F-4D97-AF65-F5344CB8AC3E}">
        <p14:creationId xmlns:p14="http://schemas.microsoft.com/office/powerpoint/2010/main" val="10988590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defRPr/>
            </a:pPr>
            <a:r>
              <a:rPr lang="en-US" b="1" u="sng" dirty="0" err="1" smtClean="0"/>
              <a:t>Conduta</a:t>
            </a:r>
            <a:r>
              <a:rPr lang="en-US" b="1" u="sng" dirty="0" smtClean="0"/>
              <a:t> </a:t>
            </a:r>
            <a:r>
              <a:rPr lang="en-US" b="1" u="sng" dirty="0" err="1" smtClean="0"/>
              <a:t>proibida</a:t>
            </a:r>
            <a:r>
              <a:rPr lang="en-US" sz="3800" b="1" dirty="0"/>
              <a:t/>
            </a:r>
            <a:br>
              <a:rPr lang="en-US" sz="3800" b="1" dirty="0"/>
            </a:br>
            <a:r>
              <a:rPr lang="en-US" sz="2400" dirty="0" smtClean="0"/>
              <a:t>Na </a:t>
            </a:r>
            <a:r>
              <a:rPr lang="en-US" sz="2400" dirty="0" err="1" smtClean="0"/>
              <a:t>venda</a:t>
            </a:r>
            <a:r>
              <a:rPr lang="en-US" sz="2400" dirty="0" smtClean="0"/>
              <a:t> e </a:t>
            </a:r>
            <a:r>
              <a:rPr lang="en-US" sz="2400" dirty="0" err="1" smtClean="0"/>
              <a:t>aluguel</a:t>
            </a:r>
            <a:r>
              <a:rPr lang="en-US" sz="2400" dirty="0" smtClean="0"/>
              <a:t> de </a:t>
            </a:r>
            <a:r>
              <a:rPr lang="en-US" sz="2400" dirty="0" err="1" smtClean="0"/>
              <a:t>habitação</a:t>
            </a:r>
            <a:r>
              <a:rPr lang="en-US" sz="2400" dirty="0" smtClean="0"/>
              <a:t>, </a:t>
            </a:r>
            <a:r>
              <a:rPr lang="en-US" sz="2400" dirty="0" err="1" smtClean="0"/>
              <a:t>por</a:t>
            </a:r>
            <a:r>
              <a:rPr lang="en-US" sz="2400" dirty="0" smtClean="0"/>
              <a:t> causa de </a:t>
            </a:r>
            <a:r>
              <a:rPr lang="en-US" sz="2400" dirty="0" err="1" smtClean="0"/>
              <a:t>classe</a:t>
            </a:r>
            <a:r>
              <a:rPr lang="en-US" sz="2400" dirty="0" smtClean="0"/>
              <a:t> </a:t>
            </a:r>
            <a:r>
              <a:rPr lang="en-US" sz="2400" dirty="0" err="1" smtClean="0"/>
              <a:t>protegida</a:t>
            </a:r>
            <a:endParaRPr lang="en-US" sz="3800" dirty="0"/>
          </a:p>
        </p:txBody>
      </p:sp>
      <p:sp>
        <p:nvSpPr>
          <p:cNvPr id="8195" name="Rectangle 3"/>
          <p:cNvSpPr>
            <a:spLocks noGrp="1" noChangeArrowheads="1"/>
          </p:cNvSpPr>
          <p:nvPr>
            <p:ph type="body" idx="1"/>
          </p:nvPr>
        </p:nvSpPr>
        <p:spPr>
          <a:xfrm>
            <a:off x="457200" y="1524000"/>
            <a:ext cx="8229600" cy="4835525"/>
          </a:xfrm>
        </p:spPr>
        <p:txBody>
          <a:bodyPr>
            <a:normAutofit fontScale="92500" lnSpcReduction="20000"/>
          </a:bodyPr>
          <a:lstStyle/>
          <a:p>
            <a:pPr eaLnBrk="1" hangingPunct="1">
              <a:lnSpc>
                <a:spcPct val="80000"/>
              </a:lnSpc>
              <a:defRPr/>
            </a:pPr>
            <a:r>
              <a:rPr lang="en-US" altLang="en-US" sz="2000" dirty="0" err="1" smtClean="0">
                <a:ea typeface="ＭＳ Ｐゴシック" pitchFamily="34" charset="-128"/>
              </a:rPr>
              <a:t>Recusa</a:t>
            </a:r>
            <a:r>
              <a:rPr lang="en-US" altLang="en-US" sz="2000" smtClean="0">
                <a:ea typeface="ＭＳ Ｐゴシック" pitchFamily="34" charset="-128"/>
              </a:rPr>
              <a:t> de </a:t>
            </a:r>
            <a:r>
              <a:rPr lang="en-US" altLang="en-US" sz="2000" dirty="0" err="1" smtClean="0">
                <a:ea typeface="ＭＳ Ｐゴシック" pitchFamily="34" charset="-128"/>
              </a:rPr>
              <a:t>alugar</a:t>
            </a:r>
            <a:r>
              <a:rPr lang="en-US" altLang="en-US" sz="2000" dirty="0" smtClean="0">
                <a:ea typeface="ＭＳ Ｐゴシック" pitchFamily="34" charset="-128"/>
              </a:rPr>
              <a:t>, vender, </a:t>
            </a:r>
            <a:r>
              <a:rPr lang="en-US" altLang="en-US" sz="2000" dirty="0" err="1" smtClean="0">
                <a:ea typeface="ＭＳ Ｐゴシック" pitchFamily="34" charset="-128"/>
              </a:rPr>
              <a:t>negociar</a:t>
            </a:r>
            <a:r>
              <a:rPr lang="en-US" altLang="en-US" sz="2000" dirty="0" smtClean="0">
                <a:ea typeface="ＭＳ Ｐゴシック" pitchFamily="34" charset="-128"/>
              </a:rPr>
              <a:t> </a:t>
            </a:r>
            <a:r>
              <a:rPr lang="en-US" altLang="en-US" sz="2000" dirty="0" err="1" smtClean="0">
                <a:ea typeface="ＭＳ Ｐゴシック" pitchFamily="34" charset="-128"/>
              </a:rPr>
              <a:t>habitação</a:t>
            </a:r>
            <a:endParaRPr lang="en-US" altLang="en-US" sz="2000" dirty="0" smtClean="0">
              <a:ea typeface="ＭＳ Ｐゴシック" pitchFamily="34" charset="-128"/>
            </a:endParaRPr>
          </a:p>
          <a:p>
            <a:pPr eaLnBrk="1" hangingPunct="1">
              <a:lnSpc>
                <a:spcPct val="80000"/>
              </a:lnSpc>
              <a:buFont typeface="Wingdings" pitchFamily="2" charset="2"/>
              <a:buNone/>
              <a:defRPr/>
            </a:pPr>
            <a:endParaRPr lang="en-US" altLang="en-US" sz="2000" dirty="0" smtClean="0">
              <a:ea typeface="ＭＳ Ｐゴシック" pitchFamily="34" charset="-128"/>
            </a:endParaRPr>
          </a:p>
          <a:p>
            <a:pPr eaLnBrk="1" hangingPunct="1">
              <a:lnSpc>
                <a:spcPct val="80000"/>
              </a:lnSpc>
              <a:defRPr/>
            </a:pPr>
            <a:r>
              <a:rPr lang="en-US" altLang="en-US" sz="2000" dirty="0" err="1" smtClean="0">
                <a:ea typeface="ＭＳ Ｐゴシック" pitchFamily="34" charset="-128"/>
              </a:rPr>
              <a:t>Indisponibilizar</a:t>
            </a:r>
            <a:r>
              <a:rPr lang="en-US" altLang="en-US" sz="2000" dirty="0" smtClean="0">
                <a:ea typeface="ＭＳ Ｐゴシック" pitchFamily="34" charset="-128"/>
              </a:rPr>
              <a:t> a </a:t>
            </a:r>
            <a:r>
              <a:rPr lang="en-US" altLang="en-US" sz="2000" dirty="0" err="1" smtClean="0">
                <a:ea typeface="ＭＳ Ｐゴシック" pitchFamily="34" charset="-128"/>
              </a:rPr>
              <a:t>habitação</a:t>
            </a:r>
            <a:r>
              <a:rPr lang="en-US" altLang="en-US" sz="2000" dirty="0" smtClean="0">
                <a:ea typeface="ＭＳ Ｐゴシック" pitchFamily="34" charset="-128"/>
              </a:rPr>
              <a:t> </a:t>
            </a:r>
            <a:r>
              <a:rPr lang="en-US" altLang="en-US" sz="2000" dirty="0" err="1" smtClean="0">
                <a:ea typeface="ＭＳ Ｐゴシック" pitchFamily="34" charset="-128"/>
              </a:rPr>
              <a:t>ou</a:t>
            </a:r>
            <a:r>
              <a:rPr lang="en-US" altLang="en-US" sz="2000" dirty="0" smtClean="0">
                <a:ea typeface="ＭＳ Ｐゴシック" pitchFamily="34" charset="-128"/>
              </a:rPr>
              <a:t> </a:t>
            </a:r>
            <a:r>
              <a:rPr lang="en-US" altLang="en-US" sz="2000" dirty="0" err="1" smtClean="0">
                <a:ea typeface="ＭＳ Ｐゴシック" pitchFamily="34" charset="-128"/>
              </a:rPr>
              <a:t>negar</a:t>
            </a:r>
            <a:r>
              <a:rPr lang="en-US" altLang="en-US" sz="2000" dirty="0" smtClean="0">
                <a:ea typeface="ＭＳ Ｐゴシック" pitchFamily="34" charset="-128"/>
              </a:rPr>
              <a:t> </a:t>
            </a:r>
            <a:r>
              <a:rPr lang="en-US" altLang="en-US" sz="2000" dirty="0" err="1" smtClean="0">
                <a:ea typeface="ＭＳ Ｐゴシック" pitchFamily="34" charset="-128"/>
              </a:rPr>
              <a:t>ocupação</a:t>
            </a:r>
            <a:endParaRPr lang="en-US" altLang="en-US" sz="2000" dirty="0" smtClean="0">
              <a:ea typeface="ＭＳ Ｐゴシック" pitchFamily="34" charset="-128"/>
            </a:endParaRPr>
          </a:p>
          <a:p>
            <a:pPr eaLnBrk="1" hangingPunct="1">
              <a:lnSpc>
                <a:spcPct val="80000"/>
              </a:lnSpc>
              <a:buFont typeface="Wingdings" pitchFamily="2" charset="2"/>
              <a:buNone/>
              <a:defRPr/>
            </a:pPr>
            <a:endParaRPr lang="en-US" altLang="en-US" sz="2000" dirty="0" smtClean="0">
              <a:ea typeface="ＭＳ Ｐゴシック" pitchFamily="34" charset="-128"/>
            </a:endParaRPr>
          </a:p>
          <a:p>
            <a:pPr eaLnBrk="1" hangingPunct="1">
              <a:lnSpc>
                <a:spcPct val="80000"/>
              </a:lnSpc>
              <a:defRPr/>
            </a:pPr>
            <a:r>
              <a:rPr lang="en-US" altLang="en-US" sz="2000" dirty="0" err="1" smtClean="0">
                <a:ea typeface="ＭＳ Ｐゴシック" pitchFamily="34" charset="-128"/>
              </a:rPr>
              <a:t>Definir</a:t>
            </a:r>
            <a:r>
              <a:rPr lang="en-US" altLang="en-US" sz="2000" dirty="0" smtClean="0">
                <a:ea typeface="ＭＳ Ｐゴシック" pitchFamily="34" charset="-128"/>
              </a:rPr>
              <a:t> </a:t>
            </a:r>
            <a:r>
              <a:rPr lang="en-US" altLang="en-US" sz="2000" dirty="0" err="1" smtClean="0">
                <a:ea typeface="ＭＳ Ｐゴシック" pitchFamily="34" charset="-128"/>
              </a:rPr>
              <a:t>termos</a:t>
            </a:r>
            <a:r>
              <a:rPr lang="en-US" altLang="en-US" sz="2000" dirty="0" smtClean="0">
                <a:ea typeface="ＭＳ Ｐゴシック" pitchFamily="34" charset="-128"/>
              </a:rPr>
              <a:t>, </a:t>
            </a:r>
            <a:r>
              <a:rPr lang="en-US" altLang="en-US" sz="2000" dirty="0" err="1" smtClean="0">
                <a:ea typeface="ＭＳ Ｐゴシック" pitchFamily="34" charset="-128"/>
              </a:rPr>
              <a:t>condições</a:t>
            </a:r>
            <a:r>
              <a:rPr lang="en-US" altLang="en-US" sz="2000" dirty="0" smtClean="0">
                <a:ea typeface="ＭＳ Ｐゴシック" pitchFamily="34" charset="-128"/>
              </a:rPr>
              <a:t> </a:t>
            </a:r>
            <a:r>
              <a:rPr lang="en-US" altLang="en-US" sz="2000" dirty="0" err="1" smtClean="0">
                <a:ea typeface="ＭＳ Ｐゴシック" pitchFamily="34" charset="-128"/>
              </a:rPr>
              <a:t>ou</a:t>
            </a:r>
            <a:r>
              <a:rPr lang="en-US" altLang="en-US" sz="2000" dirty="0" smtClean="0">
                <a:ea typeface="ＭＳ Ｐゴシック" pitchFamily="34" charset="-128"/>
              </a:rPr>
              <a:t> </a:t>
            </a:r>
            <a:r>
              <a:rPr lang="en-US" altLang="en-US" sz="2000" dirty="0" err="1" smtClean="0">
                <a:ea typeface="ＭＳ Ｐゴシック" pitchFamily="34" charset="-128"/>
              </a:rPr>
              <a:t>privilégios</a:t>
            </a:r>
            <a:r>
              <a:rPr lang="en-US" altLang="en-US" sz="2000" dirty="0" smtClean="0">
                <a:ea typeface="ＭＳ Ｐゴシック" pitchFamily="34" charset="-128"/>
              </a:rPr>
              <a:t> de </a:t>
            </a:r>
            <a:r>
              <a:rPr lang="en-US" altLang="en-US" sz="2000" dirty="0" err="1" smtClean="0">
                <a:ea typeface="ＭＳ Ｐゴシック" pitchFamily="34" charset="-128"/>
              </a:rPr>
              <a:t>venda</a:t>
            </a:r>
            <a:r>
              <a:rPr lang="en-US" altLang="en-US" sz="2000" dirty="0" smtClean="0">
                <a:ea typeface="ＭＳ Ｐゴシック" pitchFamily="34" charset="-128"/>
              </a:rPr>
              <a:t> </a:t>
            </a:r>
            <a:r>
              <a:rPr lang="en-US" altLang="en-US" sz="2000" dirty="0" err="1" smtClean="0">
                <a:ea typeface="ＭＳ Ｐゴシック" pitchFamily="34" charset="-128"/>
              </a:rPr>
              <a:t>ou</a:t>
            </a:r>
            <a:r>
              <a:rPr lang="en-US" altLang="en-US" sz="2000" dirty="0" smtClean="0">
                <a:ea typeface="ＭＳ Ｐゴシック" pitchFamily="34" charset="-128"/>
              </a:rPr>
              <a:t> </a:t>
            </a:r>
            <a:r>
              <a:rPr lang="en-US" altLang="en-US" sz="2000" dirty="0" err="1" smtClean="0">
                <a:ea typeface="ＭＳ Ｐゴシック" pitchFamily="34" charset="-128"/>
              </a:rPr>
              <a:t>aluguel</a:t>
            </a:r>
            <a:r>
              <a:rPr lang="en-US" altLang="en-US" sz="2000" dirty="0" smtClean="0">
                <a:ea typeface="ＭＳ Ｐゴシック" pitchFamily="34" charset="-128"/>
              </a:rPr>
              <a:t> </a:t>
            </a:r>
            <a:r>
              <a:rPr lang="en-US" altLang="en-US" sz="2000" dirty="0" err="1" smtClean="0">
                <a:ea typeface="ＭＳ Ｐゴシック" pitchFamily="34" charset="-128"/>
              </a:rPr>
              <a:t>diferentes</a:t>
            </a:r>
            <a:endParaRPr lang="en-US" altLang="en-US" sz="2000" dirty="0" smtClean="0">
              <a:ea typeface="ＭＳ Ｐゴシック" pitchFamily="34" charset="-128"/>
            </a:endParaRPr>
          </a:p>
          <a:p>
            <a:pPr eaLnBrk="1" hangingPunct="1">
              <a:lnSpc>
                <a:spcPct val="80000"/>
              </a:lnSpc>
              <a:buFont typeface="Wingdings" pitchFamily="2" charset="2"/>
              <a:buNone/>
              <a:defRPr/>
            </a:pPr>
            <a:endParaRPr lang="en-US" altLang="en-US" sz="2000" dirty="0" smtClean="0">
              <a:ea typeface="ＭＳ Ｐゴシック" pitchFamily="34" charset="-128"/>
            </a:endParaRPr>
          </a:p>
          <a:p>
            <a:pPr eaLnBrk="1" hangingPunct="1">
              <a:lnSpc>
                <a:spcPct val="80000"/>
              </a:lnSpc>
              <a:defRPr/>
            </a:pPr>
            <a:r>
              <a:rPr lang="en-US" altLang="en-US" sz="2000" dirty="0" err="1" smtClean="0">
                <a:ea typeface="ＭＳ Ｐゴシック" pitchFamily="34" charset="-128"/>
              </a:rPr>
              <a:t>Prestar</a:t>
            </a:r>
            <a:r>
              <a:rPr lang="en-US" altLang="en-US" sz="2000" dirty="0" smtClean="0">
                <a:ea typeface="ＭＳ Ｐゴシック" pitchFamily="34" charset="-128"/>
              </a:rPr>
              <a:t> </a:t>
            </a:r>
            <a:r>
              <a:rPr lang="en-US" altLang="en-US" sz="2000" dirty="0" err="1" smtClean="0">
                <a:ea typeface="ＭＳ Ｐゴシック" pitchFamily="34" charset="-128"/>
              </a:rPr>
              <a:t>serviços</a:t>
            </a:r>
            <a:r>
              <a:rPr lang="en-US" altLang="en-US" sz="2000" dirty="0" smtClean="0">
                <a:ea typeface="ＭＳ Ｐゴシック" pitchFamily="34" charset="-128"/>
              </a:rPr>
              <a:t> </a:t>
            </a:r>
            <a:r>
              <a:rPr lang="en-US" altLang="en-US" sz="2000" dirty="0" err="1" smtClean="0">
                <a:ea typeface="ＭＳ Ｐゴシック" pitchFamily="34" charset="-128"/>
              </a:rPr>
              <a:t>ou</a:t>
            </a:r>
            <a:r>
              <a:rPr lang="en-US" altLang="en-US" sz="2000" dirty="0" smtClean="0">
                <a:ea typeface="ＭＳ Ｐゴシック" pitchFamily="34" charset="-128"/>
              </a:rPr>
              <a:t> </a:t>
            </a:r>
            <a:r>
              <a:rPr lang="en-US" altLang="en-US" sz="2000" dirty="0" err="1" smtClean="0">
                <a:ea typeface="ＭＳ Ｐゴシック" pitchFamily="34" charset="-128"/>
              </a:rPr>
              <a:t>instalações</a:t>
            </a:r>
            <a:r>
              <a:rPr lang="en-US" altLang="en-US" sz="2000" dirty="0" smtClean="0">
                <a:ea typeface="ＭＳ Ｐゴシック" pitchFamily="34" charset="-128"/>
              </a:rPr>
              <a:t> </a:t>
            </a:r>
            <a:r>
              <a:rPr lang="en-US" altLang="en-US" sz="2000" dirty="0" err="1" smtClean="0">
                <a:ea typeface="ＭＳ Ｐゴシック" pitchFamily="34" charset="-128"/>
              </a:rPr>
              <a:t>habitacionais</a:t>
            </a:r>
            <a:r>
              <a:rPr lang="en-US" altLang="en-US" sz="2000" dirty="0" smtClean="0">
                <a:ea typeface="ＭＳ Ｐゴシック" pitchFamily="34" charset="-128"/>
              </a:rPr>
              <a:t> </a:t>
            </a:r>
            <a:r>
              <a:rPr lang="en-US" altLang="en-US" sz="2000" dirty="0" err="1" smtClean="0">
                <a:ea typeface="ＭＳ Ｐゴシック" pitchFamily="34" charset="-128"/>
              </a:rPr>
              <a:t>diferentes</a:t>
            </a:r>
            <a:endParaRPr lang="en-US" altLang="en-US" sz="2000" dirty="0" smtClean="0">
              <a:ea typeface="ＭＳ Ｐゴシック" pitchFamily="34" charset="-128"/>
            </a:endParaRPr>
          </a:p>
          <a:p>
            <a:pPr eaLnBrk="1" hangingPunct="1">
              <a:lnSpc>
                <a:spcPct val="80000"/>
              </a:lnSpc>
              <a:defRPr/>
            </a:pPr>
            <a:endParaRPr lang="en-US" altLang="en-US" sz="2000" dirty="0" smtClean="0">
              <a:ea typeface="ＭＳ Ｐゴシック" pitchFamily="34" charset="-128"/>
            </a:endParaRPr>
          </a:p>
          <a:p>
            <a:pPr eaLnBrk="1" hangingPunct="1">
              <a:lnSpc>
                <a:spcPct val="80000"/>
              </a:lnSpc>
              <a:defRPr/>
            </a:pPr>
            <a:r>
              <a:rPr lang="en-US" altLang="en-US" sz="2000" dirty="0" smtClean="0">
                <a:ea typeface="ＭＳ Ｐゴシック" pitchFamily="34" charset="-128"/>
              </a:rPr>
              <a:t>Negar, </a:t>
            </a:r>
            <a:r>
              <a:rPr lang="en-US" altLang="en-US" sz="2000" dirty="0" err="1" smtClean="0">
                <a:ea typeface="ＭＳ Ｐゴシック" pitchFamily="34" charset="-128"/>
              </a:rPr>
              <a:t>falsamente</a:t>
            </a:r>
            <a:r>
              <a:rPr lang="en-US" altLang="en-US" sz="2000" dirty="0" smtClean="0">
                <a:ea typeface="ＭＳ Ｐゴシック" pitchFamily="34" charset="-128"/>
              </a:rPr>
              <a:t>, </a:t>
            </a:r>
            <a:r>
              <a:rPr lang="en-US" altLang="en-US" sz="2000" dirty="0" err="1" smtClean="0">
                <a:ea typeface="ＭＳ Ｐゴシック" pitchFamily="34" charset="-128"/>
              </a:rPr>
              <a:t>que</a:t>
            </a:r>
            <a:r>
              <a:rPr lang="en-US" altLang="en-US" sz="2000" dirty="0" smtClean="0">
                <a:ea typeface="ＭＳ Ｐゴシック" pitchFamily="34" charset="-128"/>
              </a:rPr>
              <a:t> a </a:t>
            </a:r>
            <a:r>
              <a:rPr lang="en-US" altLang="en-US" sz="2000" dirty="0" err="1" smtClean="0">
                <a:ea typeface="ＭＳ Ｐゴシック" pitchFamily="34" charset="-128"/>
              </a:rPr>
              <a:t>habitação</a:t>
            </a:r>
            <a:r>
              <a:rPr lang="en-US" altLang="en-US" sz="2000" dirty="0" smtClean="0">
                <a:ea typeface="ＭＳ Ｐゴシック" pitchFamily="34" charset="-128"/>
              </a:rPr>
              <a:t> </a:t>
            </a:r>
            <a:r>
              <a:rPr lang="en-US" altLang="en-US" sz="2000" dirty="0" err="1" smtClean="0">
                <a:ea typeface="ＭＳ Ｐゴシック" pitchFamily="34" charset="-128"/>
              </a:rPr>
              <a:t>está</a:t>
            </a:r>
            <a:r>
              <a:rPr lang="en-US" altLang="en-US" sz="2000" dirty="0" smtClean="0">
                <a:ea typeface="ＭＳ Ｐゴシック" pitchFamily="34" charset="-128"/>
              </a:rPr>
              <a:t> </a:t>
            </a:r>
            <a:r>
              <a:rPr lang="en-US" altLang="en-US" sz="2000" dirty="0" err="1" smtClean="0">
                <a:ea typeface="ＭＳ Ｐゴシック" pitchFamily="34" charset="-128"/>
              </a:rPr>
              <a:t>disponível</a:t>
            </a:r>
            <a:r>
              <a:rPr lang="en-US" altLang="en-US" sz="2000" dirty="0" smtClean="0">
                <a:ea typeface="ＭＳ Ｐゴシック" pitchFamily="34" charset="-128"/>
              </a:rPr>
              <a:t> para </a:t>
            </a:r>
            <a:r>
              <a:rPr lang="en-US" altLang="en-US" sz="2000" dirty="0" err="1" smtClean="0">
                <a:ea typeface="ＭＳ Ｐゴシック" pitchFamily="34" charset="-128"/>
              </a:rPr>
              <a:t>inspeção</a:t>
            </a:r>
            <a:r>
              <a:rPr lang="en-US" altLang="en-US" sz="2000" dirty="0" smtClean="0">
                <a:ea typeface="ＭＳ Ｐゴシック" pitchFamily="34" charset="-128"/>
              </a:rPr>
              <a:t>, </a:t>
            </a:r>
            <a:r>
              <a:rPr lang="en-US" altLang="en-US" sz="2000" dirty="0" err="1" smtClean="0">
                <a:ea typeface="ＭＳ Ｐゴシック" pitchFamily="34" charset="-128"/>
              </a:rPr>
              <a:t>venda</a:t>
            </a:r>
            <a:r>
              <a:rPr lang="en-US" altLang="en-US" sz="2000" dirty="0" smtClean="0">
                <a:ea typeface="ＭＳ Ｐゴシック" pitchFamily="34" charset="-128"/>
              </a:rPr>
              <a:t> </a:t>
            </a:r>
            <a:r>
              <a:rPr lang="en-US" altLang="en-US" sz="2000" dirty="0" err="1" smtClean="0">
                <a:ea typeface="ＭＳ Ｐゴシック" pitchFamily="34" charset="-128"/>
              </a:rPr>
              <a:t>ou</a:t>
            </a:r>
            <a:r>
              <a:rPr lang="en-US" altLang="en-US" sz="2000" dirty="0" smtClean="0">
                <a:ea typeface="ＭＳ Ｐゴシック" pitchFamily="34" charset="-128"/>
              </a:rPr>
              <a:t> </a:t>
            </a:r>
            <a:r>
              <a:rPr lang="en-US" altLang="en-US" sz="2000" dirty="0" err="1" smtClean="0">
                <a:ea typeface="ＭＳ Ｐゴシック" pitchFamily="34" charset="-128"/>
              </a:rPr>
              <a:t>aluguel</a:t>
            </a:r>
            <a:endParaRPr lang="en-US" altLang="en-US" sz="2000" dirty="0" smtClean="0">
              <a:ea typeface="ＭＳ Ｐゴシック" pitchFamily="34" charset="-128"/>
            </a:endParaRPr>
          </a:p>
          <a:p>
            <a:pPr eaLnBrk="1" hangingPunct="1">
              <a:lnSpc>
                <a:spcPct val="80000"/>
              </a:lnSpc>
              <a:defRPr/>
            </a:pPr>
            <a:endParaRPr lang="en-US" altLang="en-US" sz="2000" dirty="0" smtClean="0">
              <a:ea typeface="ＭＳ Ｐゴシック" pitchFamily="34" charset="-128"/>
            </a:endParaRPr>
          </a:p>
          <a:p>
            <a:pPr eaLnBrk="1" hangingPunct="1">
              <a:lnSpc>
                <a:spcPct val="80000"/>
              </a:lnSpc>
              <a:defRPr/>
            </a:pPr>
            <a:r>
              <a:rPr lang="en-US" altLang="en-US" sz="2000" dirty="0" smtClean="0">
                <a:ea typeface="ＭＳ Ｐゴシック" pitchFamily="34" charset="-128"/>
              </a:rPr>
              <a:t>Fazer, </a:t>
            </a:r>
            <a:r>
              <a:rPr lang="en-US" altLang="en-US" sz="2000" dirty="0" err="1" smtClean="0">
                <a:ea typeface="ＭＳ Ｐゴシック" pitchFamily="34" charset="-128"/>
              </a:rPr>
              <a:t>imprimir</a:t>
            </a:r>
            <a:r>
              <a:rPr lang="en-US" altLang="en-US" sz="2000" dirty="0" smtClean="0">
                <a:ea typeface="ＭＳ Ｐゴシック" pitchFamily="34" charset="-128"/>
              </a:rPr>
              <a:t> </a:t>
            </a:r>
            <a:r>
              <a:rPr lang="en-US" altLang="en-US" sz="2000" dirty="0" err="1" smtClean="0">
                <a:ea typeface="ＭＳ Ｐゴシック" pitchFamily="34" charset="-128"/>
              </a:rPr>
              <a:t>ou</a:t>
            </a:r>
            <a:r>
              <a:rPr lang="en-US" altLang="en-US" sz="2000" dirty="0" smtClean="0">
                <a:ea typeface="ＭＳ Ｐゴシック" pitchFamily="34" charset="-128"/>
              </a:rPr>
              <a:t> </a:t>
            </a:r>
            <a:r>
              <a:rPr lang="en-US" altLang="en-US" sz="2000" dirty="0" err="1" smtClean="0">
                <a:ea typeface="ＭＳ Ｐゴシック" pitchFamily="34" charset="-128"/>
              </a:rPr>
              <a:t>publicar</a:t>
            </a:r>
            <a:r>
              <a:rPr lang="en-US" altLang="en-US" sz="2000" dirty="0" smtClean="0">
                <a:ea typeface="ＭＳ Ｐゴシック" pitchFamily="34" charset="-128"/>
              </a:rPr>
              <a:t> </a:t>
            </a:r>
            <a:r>
              <a:rPr lang="en-US" altLang="en-US" sz="2000" dirty="0" err="1" smtClean="0">
                <a:ea typeface="ＭＳ Ｐゴシック" pitchFamily="34" charset="-128"/>
              </a:rPr>
              <a:t>qualquer</a:t>
            </a:r>
            <a:r>
              <a:rPr lang="en-US" altLang="en-US" sz="2000" dirty="0" smtClean="0">
                <a:ea typeface="ＭＳ Ｐゴシック" pitchFamily="34" charset="-128"/>
              </a:rPr>
              <a:t> </a:t>
            </a:r>
            <a:r>
              <a:rPr lang="en-US" altLang="en-US" sz="2000" dirty="0" err="1" smtClean="0">
                <a:ea typeface="ＭＳ Ｐゴシック" pitchFamily="34" charset="-128"/>
              </a:rPr>
              <a:t>notificação</a:t>
            </a:r>
            <a:r>
              <a:rPr lang="en-US" altLang="en-US" sz="2000" dirty="0" smtClean="0">
                <a:ea typeface="ＭＳ Ｐゴシック" pitchFamily="34" charset="-128"/>
              </a:rPr>
              <a:t>, </a:t>
            </a:r>
            <a:r>
              <a:rPr lang="en-US" altLang="en-US" sz="2000" dirty="0" err="1" smtClean="0">
                <a:ea typeface="ＭＳ Ｐゴシック" pitchFamily="34" charset="-128"/>
              </a:rPr>
              <a:t>declaração</a:t>
            </a:r>
            <a:r>
              <a:rPr lang="en-US" altLang="en-US" sz="2000" dirty="0" smtClean="0">
                <a:ea typeface="ＭＳ Ｐゴシック" pitchFamily="34" charset="-128"/>
              </a:rPr>
              <a:t> </a:t>
            </a:r>
            <a:r>
              <a:rPr lang="en-US" altLang="en-US" sz="2000" dirty="0" err="1" smtClean="0">
                <a:ea typeface="ＭＳ Ｐゴシック" pitchFamily="34" charset="-128"/>
              </a:rPr>
              <a:t>ou</a:t>
            </a:r>
            <a:r>
              <a:rPr lang="en-US" altLang="en-US" sz="2000" dirty="0" smtClean="0">
                <a:ea typeface="ＭＳ Ｐゴシック" pitchFamily="34" charset="-128"/>
              </a:rPr>
              <a:t> </a:t>
            </a:r>
            <a:r>
              <a:rPr lang="en-US" altLang="en-US" sz="2000" dirty="0" err="1" smtClean="0">
                <a:ea typeface="ＭＳ Ｐゴシック" pitchFamily="34" charset="-128"/>
              </a:rPr>
              <a:t>anúncio</a:t>
            </a:r>
            <a:r>
              <a:rPr lang="en-US" altLang="en-US" sz="2000" dirty="0" smtClean="0">
                <a:ea typeface="ＭＳ Ｐゴシック" pitchFamily="34" charset="-128"/>
              </a:rPr>
              <a:t> </a:t>
            </a:r>
            <a:r>
              <a:rPr lang="en-US" altLang="en-US" sz="2000" dirty="0" err="1" smtClean="0">
                <a:ea typeface="ＭＳ Ｐゴシック" pitchFamily="34" charset="-128"/>
              </a:rPr>
              <a:t>que</a:t>
            </a:r>
            <a:r>
              <a:rPr lang="en-US" altLang="en-US" sz="2000" dirty="0" smtClean="0">
                <a:ea typeface="ＭＳ Ｐゴシック" pitchFamily="34" charset="-128"/>
              </a:rPr>
              <a:t> </a:t>
            </a:r>
            <a:r>
              <a:rPr lang="en-US" altLang="en-US" sz="2000" dirty="0" err="1" smtClean="0">
                <a:ea typeface="ＭＳ Ｐゴシック" pitchFamily="34" charset="-128"/>
              </a:rPr>
              <a:t>indica</a:t>
            </a:r>
            <a:r>
              <a:rPr lang="en-US" altLang="en-US" sz="2000" dirty="0" smtClean="0">
                <a:ea typeface="ＭＳ Ｐゴシック" pitchFamily="34" charset="-128"/>
              </a:rPr>
              <a:t> </a:t>
            </a:r>
            <a:r>
              <a:rPr lang="en-US" altLang="en-US" sz="2000" dirty="0" err="1" smtClean="0">
                <a:ea typeface="ＭＳ Ｐゴシック" pitchFamily="34" charset="-128"/>
              </a:rPr>
              <a:t>uma</a:t>
            </a:r>
            <a:r>
              <a:rPr lang="en-US" altLang="en-US" sz="2000" dirty="0" smtClean="0">
                <a:ea typeface="ＭＳ Ｐゴシック" pitchFamily="34" charset="-128"/>
              </a:rPr>
              <a:t> </a:t>
            </a:r>
            <a:r>
              <a:rPr lang="en-US" altLang="en-US" sz="2000" dirty="0" err="1" smtClean="0">
                <a:ea typeface="ＭＳ Ｐゴシック" pitchFamily="34" charset="-128"/>
              </a:rPr>
              <a:t>preferência</a:t>
            </a:r>
            <a:r>
              <a:rPr lang="en-US" altLang="en-US" sz="2000" dirty="0" smtClean="0">
                <a:ea typeface="ＭＳ Ｐゴシック" pitchFamily="34" charset="-128"/>
              </a:rPr>
              <a:t> </a:t>
            </a:r>
            <a:r>
              <a:rPr lang="en-US" altLang="en-US" sz="2000" dirty="0" err="1" smtClean="0">
                <a:ea typeface="ＭＳ Ｐゴシック" pitchFamily="34" charset="-128"/>
              </a:rPr>
              <a:t>ou</a:t>
            </a:r>
            <a:r>
              <a:rPr lang="en-US" altLang="en-US" sz="2000" dirty="0" smtClean="0">
                <a:ea typeface="ＭＳ Ｐゴシック" pitchFamily="34" charset="-128"/>
              </a:rPr>
              <a:t> </a:t>
            </a:r>
            <a:r>
              <a:rPr lang="en-US" altLang="en-US" sz="2000" dirty="0" err="1" smtClean="0">
                <a:ea typeface="ＭＳ Ｐゴシック" pitchFamily="34" charset="-128"/>
              </a:rPr>
              <a:t>limitação</a:t>
            </a:r>
            <a:r>
              <a:rPr lang="en-US" altLang="en-US" sz="2000" dirty="0" smtClean="0">
                <a:ea typeface="ＭＳ Ｐゴシック" pitchFamily="34" charset="-128"/>
              </a:rPr>
              <a:t> </a:t>
            </a:r>
            <a:r>
              <a:rPr lang="en-US" altLang="en-US" sz="2000" dirty="0" err="1" smtClean="0">
                <a:ea typeface="ＭＳ Ｐゴシック" pitchFamily="34" charset="-128"/>
              </a:rPr>
              <a:t>baseada</a:t>
            </a:r>
            <a:r>
              <a:rPr lang="en-US" altLang="en-US" sz="2000" dirty="0" smtClean="0">
                <a:ea typeface="ＭＳ Ｐゴシック" pitchFamily="34" charset="-128"/>
              </a:rPr>
              <a:t> </a:t>
            </a:r>
            <a:r>
              <a:rPr lang="en-US" altLang="en-US" sz="2000" dirty="0" err="1" smtClean="0">
                <a:ea typeface="ＭＳ Ｐゴシック" pitchFamily="34" charset="-128"/>
              </a:rPr>
              <a:t>em</a:t>
            </a:r>
            <a:r>
              <a:rPr lang="en-US" altLang="en-US" sz="2000" dirty="0" smtClean="0">
                <a:ea typeface="ＭＳ Ｐゴシック" pitchFamily="34" charset="-128"/>
              </a:rPr>
              <a:t> </a:t>
            </a:r>
            <a:r>
              <a:rPr lang="en-US" altLang="en-US" sz="2000" dirty="0" err="1" smtClean="0">
                <a:ea typeface="ＭＳ Ｐゴシック" pitchFamily="34" charset="-128"/>
              </a:rPr>
              <a:t>uma</a:t>
            </a:r>
            <a:r>
              <a:rPr lang="en-US" altLang="en-US" sz="2000" dirty="0" smtClean="0">
                <a:ea typeface="ＭＳ Ｐゴシック" pitchFamily="34" charset="-128"/>
              </a:rPr>
              <a:t> </a:t>
            </a:r>
            <a:r>
              <a:rPr lang="en-US" altLang="en-US" sz="2000" dirty="0" err="1" smtClean="0">
                <a:ea typeface="ＭＳ Ｐゴシック" pitchFamily="34" charset="-128"/>
              </a:rPr>
              <a:t>classe</a:t>
            </a:r>
            <a:r>
              <a:rPr lang="en-US" altLang="en-US" sz="2000" dirty="0" smtClean="0">
                <a:ea typeface="ＭＳ Ｐゴシック" pitchFamily="34" charset="-128"/>
              </a:rPr>
              <a:t> </a:t>
            </a:r>
            <a:r>
              <a:rPr lang="en-US" altLang="en-US" sz="2000" dirty="0" err="1" smtClean="0">
                <a:ea typeface="ＭＳ Ｐゴシック" pitchFamily="34" charset="-128"/>
              </a:rPr>
              <a:t>protegida</a:t>
            </a:r>
            <a:endParaRPr lang="en-US" altLang="en-US" sz="2000" dirty="0" smtClean="0">
              <a:ea typeface="ＭＳ Ｐゴシック" pitchFamily="34" charset="-128"/>
            </a:endParaRPr>
          </a:p>
          <a:p>
            <a:pPr eaLnBrk="1" hangingPunct="1">
              <a:lnSpc>
                <a:spcPct val="80000"/>
              </a:lnSpc>
              <a:buFont typeface="Wingdings" pitchFamily="2" charset="2"/>
              <a:buNone/>
              <a:defRPr/>
            </a:pPr>
            <a:endParaRPr lang="en-US" altLang="en-US" sz="2000" dirty="0" smtClean="0">
              <a:ea typeface="ＭＳ Ｐゴシック" pitchFamily="34" charset="-128"/>
            </a:endParaRPr>
          </a:p>
          <a:p>
            <a:pPr>
              <a:lnSpc>
                <a:spcPct val="80000"/>
              </a:lnSpc>
              <a:defRPr/>
            </a:pPr>
            <a:r>
              <a:rPr lang="en-US" altLang="en-US" sz="2000" dirty="0" err="1">
                <a:ea typeface="ＭＳ Ｐゴシック" pitchFamily="34" charset="-128"/>
              </a:rPr>
              <a:t>Coação</a:t>
            </a:r>
            <a:r>
              <a:rPr lang="en-US" altLang="en-US" sz="2000" dirty="0">
                <a:ea typeface="ＭＳ Ｐゴシック" pitchFamily="34" charset="-128"/>
              </a:rPr>
              <a:t>, </a:t>
            </a:r>
            <a:r>
              <a:rPr lang="en-US" altLang="en-US" sz="2000" dirty="0" err="1">
                <a:ea typeface="ＭＳ Ｐゴシック" pitchFamily="34" charset="-128"/>
              </a:rPr>
              <a:t>intimidação</a:t>
            </a:r>
            <a:r>
              <a:rPr lang="en-US" altLang="en-US" sz="2000" dirty="0">
                <a:ea typeface="ＭＳ Ｐゴシック" pitchFamily="34" charset="-128"/>
              </a:rPr>
              <a:t>, </a:t>
            </a:r>
            <a:r>
              <a:rPr lang="en-US" altLang="en-US" sz="2000" dirty="0" err="1">
                <a:ea typeface="ＭＳ Ｐゴシック" pitchFamily="34" charset="-128"/>
              </a:rPr>
              <a:t>ameaça</a:t>
            </a:r>
            <a:r>
              <a:rPr lang="en-US" altLang="en-US" sz="2000" dirty="0">
                <a:ea typeface="ＭＳ Ｐゴシック" pitchFamily="34" charset="-128"/>
              </a:rPr>
              <a:t> </a:t>
            </a:r>
            <a:r>
              <a:rPr lang="en-US" altLang="en-US" sz="2000" dirty="0" err="1">
                <a:ea typeface="ＭＳ Ｐゴシック" pitchFamily="34" charset="-128"/>
              </a:rPr>
              <a:t>ou</a:t>
            </a:r>
            <a:r>
              <a:rPr lang="en-US" altLang="en-US" sz="2000" dirty="0">
                <a:ea typeface="ＭＳ Ｐゴシック" pitchFamily="34" charset="-128"/>
              </a:rPr>
              <a:t> </a:t>
            </a:r>
            <a:r>
              <a:rPr lang="en-US" altLang="en-US" sz="2000" dirty="0" err="1">
                <a:ea typeface="ＭＳ Ｐゴシック" pitchFamily="34" charset="-128"/>
              </a:rPr>
              <a:t>interferência</a:t>
            </a:r>
            <a:r>
              <a:rPr lang="en-US" altLang="en-US" sz="2000" dirty="0">
                <a:ea typeface="ＭＳ Ｐゴシック" pitchFamily="34" charset="-128"/>
              </a:rPr>
              <a:t> com </a:t>
            </a:r>
            <a:r>
              <a:rPr lang="en-US" altLang="en-US" sz="2000" dirty="0" err="1">
                <a:ea typeface="ＭＳ Ｐゴシック" pitchFamily="34" charset="-128"/>
              </a:rPr>
              <a:t>qualquer</a:t>
            </a:r>
            <a:r>
              <a:rPr lang="en-US" altLang="en-US" sz="2000" dirty="0">
                <a:ea typeface="ＭＳ Ｐゴシック" pitchFamily="34" charset="-128"/>
              </a:rPr>
              <a:t> </a:t>
            </a:r>
            <a:r>
              <a:rPr lang="en-US" altLang="en-US" sz="2000" dirty="0" err="1">
                <a:ea typeface="ＭＳ Ｐゴシック" pitchFamily="34" charset="-128"/>
              </a:rPr>
              <a:t>pessoa</a:t>
            </a:r>
            <a:r>
              <a:rPr lang="en-US" altLang="en-US" sz="2000" dirty="0">
                <a:ea typeface="ＭＳ Ｐゴシック" pitchFamily="34" charset="-128"/>
              </a:rPr>
              <a:t> </a:t>
            </a:r>
            <a:r>
              <a:rPr lang="en-US" altLang="en-US" sz="2000" dirty="0" err="1">
                <a:ea typeface="ＭＳ Ｐゴシック" pitchFamily="34" charset="-128"/>
              </a:rPr>
              <a:t>que</a:t>
            </a:r>
            <a:r>
              <a:rPr lang="en-US" altLang="en-US" sz="2000" dirty="0">
                <a:ea typeface="ＭＳ Ｐゴシック" pitchFamily="34" charset="-128"/>
              </a:rPr>
              <a:t> </a:t>
            </a:r>
            <a:r>
              <a:rPr lang="en-US" altLang="en-US" sz="2000" dirty="0" err="1">
                <a:ea typeface="ＭＳ Ｐゴシック" pitchFamily="34" charset="-128"/>
              </a:rPr>
              <a:t>esteja</a:t>
            </a:r>
            <a:r>
              <a:rPr lang="en-US" altLang="en-US" sz="2000" dirty="0">
                <a:ea typeface="ＭＳ Ｐゴシック" pitchFamily="34" charset="-128"/>
              </a:rPr>
              <a:t> </a:t>
            </a:r>
            <a:r>
              <a:rPr lang="en-US" altLang="en-US" sz="2000" dirty="0" err="1">
                <a:ea typeface="ＭＳ Ｐゴシック" pitchFamily="34" charset="-128"/>
              </a:rPr>
              <a:t>exercendo</a:t>
            </a:r>
            <a:r>
              <a:rPr lang="en-US" altLang="en-US" sz="2000" dirty="0">
                <a:ea typeface="ＭＳ Ｐゴシック" pitchFamily="34" charset="-128"/>
              </a:rPr>
              <a:t> um </a:t>
            </a:r>
            <a:r>
              <a:rPr lang="en-US" altLang="en-US" sz="2000" dirty="0" err="1">
                <a:ea typeface="ＭＳ Ｐゴシック" pitchFamily="34" charset="-128"/>
              </a:rPr>
              <a:t>direito</a:t>
            </a:r>
            <a:r>
              <a:rPr lang="en-US" altLang="en-US" sz="2000" dirty="0">
                <a:ea typeface="ＭＳ Ｐゴシック" pitchFamily="34" charset="-128"/>
              </a:rPr>
              <a:t> de </a:t>
            </a:r>
            <a:r>
              <a:rPr lang="en-US" altLang="en-US" sz="2000" dirty="0" err="1">
                <a:ea typeface="ＭＳ Ｐゴシック" pitchFamily="34" charset="-128"/>
              </a:rPr>
              <a:t>justiça</a:t>
            </a:r>
            <a:r>
              <a:rPr lang="en-US" altLang="en-US" sz="2000" dirty="0">
                <a:ea typeface="ＭＳ Ｐゴシック" pitchFamily="34" charset="-128"/>
              </a:rPr>
              <a:t> </a:t>
            </a:r>
            <a:r>
              <a:rPr lang="en-US" altLang="en-US" sz="2000" dirty="0" err="1">
                <a:ea typeface="ＭＳ Ｐゴシック" pitchFamily="34" charset="-128"/>
              </a:rPr>
              <a:t>habitacional</a:t>
            </a:r>
            <a:r>
              <a:rPr lang="en-US" altLang="en-US" sz="2000" dirty="0">
                <a:ea typeface="ＭＳ Ｐゴシック" pitchFamily="34" charset="-128"/>
              </a:rPr>
              <a:t> </a:t>
            </a:r>
            <a:r>
              <a:rPr lang="en-US" altLang="en-US" sz="2000" dirty="0" err="1">
                <a:ea typeface="ＭＳ Ｐゴシック" pitchFamily="34" charset="-128"/>
              </a:rPr>
              <a:t>ou</a:t>
            </a:r>
            <a:r>
              <a:rPr lang="en-US" altLang="en-US" sz="2000" dirty="0">
                <a:ea typeface="ＭＳ Ｐゴシック" pitchFamily="34" charset="-128"/>
              </a:rPr>
              <a:t> </a:t>
            </a:r>
            <a:r>
              <a:rPr lang="en-US" altLang="en-US" sz="2000" dirty="0" err="1">
                <a:ea typeface="ＭＳ Ｐゴシック" pitchFamily="34" charset="-128"/>
              </a:rPr>
              <a:t>que</a:t>
            </a:r>
            <a:r>
              <a:rPr lang="en-US" altLang="en-US" sz="2000" dirty="0">
                <a:ea typeface="ＭＳ Ｐゴシック" pitchFamily="34" charset="-128"/>
              </a:rPr>
              <a:t> </a:t>
            </a:r>
            <a:r>
              <a:rPr lang="en-US" altLang="en-US" sz="2000" dirty="0" err="1">
                <a:ea typeface="ＭＳ Ｐゴシック" pitchFamily="34" charset="-128"/>
              </a:rPr>
              <a:t>esteja</a:t>
            </a:r>
            <a:r>
              <a:rPr lang="en-US" altLang="en-US" sz="2000" dirty="0">
                <a:ea typeface="ＭＳ Ｐゴシック" pitchFamily="34" charset="-128"/>
              </a:rPr>
              <a:t> </a:t>
            </a:r>
            <a:r>
              <a:rPr lang="en-US" altLang="en-US" sz="2000" dirty="0" err="1">
                <a:ea typeface="ＭＳ Ｐゴシック" pitchFamily="34" charset="-128"/>
              </a:rPr>
              <a:t>ajudando</a:t>
            </a:r>
            <a:r>
              <a:rPr lang="en-US" altLang="en-US" sz="2000" dirty="0">
                <a:ea typeface="ＭＳ Ｐゴシック" pitchFamily="34" charset="-128"/>
              </a:rPr>
              <a:t> </a:t>
            </a:r>
            <a:r>
              <a:rPr lang="en-US" altLang="en-US" sz="2000" dirty="0" err="1">
                <a:ea typeface="ＭＳ Ｐゴシック" pitchFamily="34" charset="-128"/>
              </a:rPr>
              <a:t>outras</a:t>
            </a:r>
            <a:r>
              <a:rPr lang="en-US" altLang="en-US" sz="2000" dirty="0">
                <a:ea typeface="ＭＳ Ｐゴシック" pitchFamily="34" charset="-128"/>
              </a:rPr>
              <a:t> </a:t>
            </a:r>
            <a:r>
              <a:rPr lang="en-US" altLang="en-US" sz="2000" dirty="0" err="1">
                <a:ea typeface="ＭＳ Ｐゴシック" pitchFamily="34" charset="-128"/>
              </a:rPr>
              <a:t>pessoas</a:t>
            </a:r>
            <a:r>
              <a:rPr lang="en-US" altLang="en-US" sz="2000" dirty="0">
                <a:ea typeface="ＭＳ Ｐゴシック" pitchFamily="34" charset="-128"/>
              </a:rPr>
              <a:t> a </a:t>
            </a:r>
            <a:r>
              <a:rPr lang="en-US" altLang="en-US" sz="2000" dirty="0" err="1">
                <a:ea typeface="ＭＳ Ｐゴシック" pitchFamily="34" charset="-128"/>
              </a:rPr>
              <a:t>exercer</a:t>
            </a:r>
            <a:r>
              <a:rPr lang="en-US" altLang="en-US" sz="2000" dirty="0">
                <a:ea typeface="ＭＳ Ｐゴシック" pitchFamily="34" charset="-128"/>
              </a:rPr>
              <a:t> </a:t>
            </a:r>
            <a:r>
              <a:rPr lang="en-US" altLang="en-US" sz="2000" dirty="0" err="1">
                <a:ea typeface="ＭＳ Ｐゴシック" pitchFamily="34" charset="-128"/>
              </a:rPr>
              <a:t>tais</a:t>
            </a:r>
            <a:r>
              <a:rPr lang="en-US" altLang="en-US" sz="2000" dirty="0">
                <a:ea typeface="ＭＳ Ｐゴシック" pitchFamily="34" charset="-128"/>
              </a:rPr>
              <a:t> </a:t>
            </a:r>
            <a:r>
              <a:rPr lang="en-US" altLang="en-US" sz="2000" dirty="0" err="1">
                <a:ea typeface="ＭＳ Ｐゴシック" pitchFamily="34" charset="-128"/>
              </a:rPr>
              <a:t>direitos</a:t>
            </a:r>
            <a:r>
              <a:rPr lang="en-US" altLang="en-US" sz="2000" dirty="0">
                <a:ea typeface="ＭＳ Ｐゴシック" pitchFamily="34" charset="-128"/>
              </a:rPr>
              <a:t>.</a:t>
            </a:r>
          </a:p>
          <a:p>
            <a:pPr marL="0" indent="0" eaLnBrk="1" hangingPunct="1">
              <a:lnSpc>
                <a:spcPct val="80000"/>
              </a:lnSpc>
              <a:buNone/>
              <a:defRPr/>
            </a:pPr>
            <a:r>
              <a:rPr lang="en-US" altLang="en-US" sz="2000" dirty="0" smtClean="0">
                <a:ea typeface="ＭＳ Ｐゴシック" pitchFamily="34" charset="-128"/>
              </a:rPr>
              <a:t/>
            </a:r>
            <a:br>
              <a:rPr lang="en-US" altLang="en-US" sz="2000" dirty="0" smtClean="0">
                <a:ea typeface="ＭＳ Ｐゴシック" pitchFamily="34" charset="-128"/>
              </a:rPr>
            </a:br>
            <a:endParaRPr lang="en-US" altLang="en-US" sz="2000" dirty="0" smtClean="0">
              <a:ea typeface="ＭＳ Ｐゴシック" pitchFamily="34" charset="-128"/>
            </a:endParaRPr>
          </a:p>
          <a:p>
            <a:pPr eaLnBrk="1" hangingPunct="1">
              <a:lnSpc>
                <a:spcPct val="80000"/>
              </a:lnSpc>
              <a:buFont typeface="Wingdings" pitchFamily="2" charset="2"/>
              <a:buNone/>
              <a:defRPr/>
            </a:pPr>
            <a:r>
              <a:rPr lang="en-US" altLang="en-US" sz="2100" dirty="0" smtClean="0">
                <a:ea typeface="ＭＳ Ｐゴシック" pitchFamily="34" charset="-128"/>
              </a:rPr>
              <a:t/>
            </a:r>
            <a:br>
              <a:rPr lang="en-US" altLang="en-US" sz="2100" dirty="0" smtClean="0">
                <a:ea typeface="ＭＳ Ｐゴシック" pitchFamily="34" charset="-128"/>
              </a:rPr>
            </a:br>
            <a:r>
              <a:rPr lang="en-US" altLang="en-US" sz="2100" dirty="0" smtClean="0">
                <a:ea typeface="ＭＳ Ｐゴシック" pitchFamily="34" charset="-128"/>
              </a:rPr>
              <a:t/>
            </a:r>
            <a:br>
              <a:rPr lang="en-US" altLang="en-US" sz="2100" dirty="0" smtClean="0">
                <a:ea typeface="ＭＳ Ｐゴシック" pitchFamily="34" charset="-128"/>
              </a:rPr>
            </a:br>
            <a:endParaRPr lang="en-US" altLang="en-US" sz="2100" dirty="0" smtClean="0">
              <a:ea typeface="ＭＳ Ｐゴシック" pitchFamily="34" charset="-128"/>
            </a:endParaRPr>
          </a:p>
        </p:txBody>
      </p:sp>
    </p:spTree>
    <p:extLst>
      <p:ext uri="{BB962C8B-B14F-4D97-AF65-F5344CB8AC3E}">
        <p14:creationId xmlns:p14="http://schemas.microsoft.com/office/powerpoint/2010/main" val="27965076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a:defRPr/>
            </a:pPr>
            <a:r>
              <a:rPr lang="en-US" b="1" u="sng" dirty="0" err="1" smtClean="0"/>
              <a:t>Conduta</a:t>
            </a:r>
            <a:r>
              <a:rPr lang="en-US" b="1" u="sng" dirty="0" smtClean="0"/>
              <a:t> </a:t>
            </a:r>
            <a:r>
              <a:rPr lang="en-US" b="1" u="sng" dirty="0" err="1" smtClean="0"/>
              <a:t>proibida</a:t>
            </a:r>
            <a:r>
              <a:rPr lang="en-US" b="1" u="sng" dirty="0" smtClean="0"/>
              <a:t>(</a:t>
            </a:r>
            <a:r>
              <a:rPr lang="en-US" b="1" u="sng" dirty="0" err="1" smtClean="0"/>
              <a:t>continuação</a:t>
            </a:r>
            <a:r>
              <a:rPr lang="en-US" b="1" u="sng" dirty="0" smtClean="0"/>
              <a:t>)</a:t>
            </a:r>
            <a:r>
              <a:rPr lang="en-US" b="1" u="sng" dirty="0"/>
              <a:t/>
            </a:r>
            <a:br>
              <a:rPr lang="en-US" b="1" u="sng" dirty="0"/>
            </a:br>
            <a:r>
              <a:rPr lang="en-US" sz="2400" dirty="0"/>
              <a:t>Na </a:t>
            </a:r>
            <a:r>
              <a:rPr lang="en-US" sz="2400" dirty="0" err="1"/>
              <a:t>venda</a:t>
            </a:r>
            <a:r>
              <a:rPr lang="en-US" sz="2400" dirty="0"/>
              <a:t> e </a:t>
            </a:r>
            <a:r>
              <a:rPr lang="en-US" sz="2400" dirty="0" err="1"/>
              <a:t>aluguel</a:t>
            </a:r>
            <a:r>
              <a:rPr lang="en-US" sz="2400" dirty="0"/>
              <a:t> de </a:t>
            </a:r>
            <a:r>
              <a:rPr lang="en-US" sz="2400" dirty="0" err="1"/>
              <a:t>habitação</a:t>
            </a:r>
            <a:r>
              <a:rPr lang="en-US" sz="2400" dirty="0"/>
              <a:t>, </a:t>
            </a:r>
            <a:r>
              <a:rPr lang="en-US" sz="2400" dirty="0" err="1"/>
              <a:t>por</a:t>
            </a:r>
            <a:r>
              <a:rPr lang="en-US" sz="2400" dirty="0"/>
              <a:t> causa de </a:t>
            </a:r>
            <a:r>
              <a:rPr lang="en-US" sz="2400" dirty="0" err="1"/>
              <a:t>classe</a:t>
            </a:r>
            <a:r>
              <a:rPr lang="en-US" sz="2400" dirty="0"/>
              <a:t> </a:t>
            </a:r>
            <a:r>
              <a:rPr lang="en-US" sz="2400" dirty="0" err="1"/>
              <a:t>protegida</a:t>
            </a:r>
            <a:endParaRPr lang="en-US" sz="3800" dirty="0"/>
          </a:p>
        </p:txBody>
      </p:sp>
      <p:sp>
        <p:nvSpPr>
          <p:cNvPr id="8195" name="Rectangle 3"/>
          <p:cNvSpPr>
            <a:spLocks noGrp="1" noChangeArrowheads="1"/>
          </p:cNvSpPr>
          <p:nvPr>
            <p:ph type="body" idx="1"/>
          </p:nvPr>
        </p:nvSpPr>
        <p:spPr>
          <a:xfrm>
            <a:off x="457200" y="1524000"/>
            <a:ext cx="8229600" cy="4530725"/>
          </a:xfrm>
        </p:spPr>
        <p:txBody>
          <a:bodyPr/>
          <a:lstStyle/>
          <a:p>
            <a:pPr>
              <a:lnSpc>
                <a:spcPct val="80000"/>
              </a:lnSpc>
              <a:defRPr/>
            </a:pPr>
            <a:r>
              <a:rPr lang="en-US" sz="2000" dirty="0" err="1"/>
              <a:t>Persuadir</a:t>
            </a:r>
            <a:r>
              <a:rPr lang="en-US" sz="2000" dirty="0"/>
              <a:t> </a:t>
            </a:r>
            <a:r>
              <a:rPr lang="en-US" sz="2000" dirty="0" err="1"/>
              <a:t>ou</a:t>
            </a:r>
            <a:r>
              <a:rPr lang="en-US" sz="2000" dirty="0"/>
              <a:t> </a:t>
            </a:r>
            <a:r>
              <a:rPr lang="en-US" sz="2000" dirty="0" err="1"/>
              <a:t>tentar</a:t>
            </a:r>
            <a:r>
              <a:rPr lang="en-US" sz="2000" dirty="0"/>
              <a:t> </a:t>
            </a:r>
            <a:r>
              <a:rPr lang="en-US" sz="2000" dirty="0" err="1"/>
              <a:t>persuadir</a:t>
            </a:r>
            <a:r>
              <a:rPr lang="en-US" sz="2000" dirty="0"/>
              <a:t> </a:t>
            </a:r>
            <a:r>
              <a:rPr lang="en-US" sz="2000" dirty="0" err="1"/>
              <a:t>proprietários</a:t>
            </a:r>
            <a:r>
              <a:rPr lang="en-US" sz="2000" dirty="0"/>
              <a:t> a vender, </a:t>
            </a:r>
            <a:r>
              <a:rPr lang="en-US" sz="2000" dirty="0" err="1"/>
              <a:t>visando</a:t>
            </a:r>
            <a:r>
              <a:rPr lang="en-US" sz="2000" dirty="0"/>
              <a:t> </a:t>
            </a:r>
            <a:r>
              <a:rPr lang="en-US" sz="2000" dirty="0" err="1"/>
              <a:t>lucros</a:t>
            </a:r>
            <a:r>
              <a:rPr lang="en-US" sz="2000" dirty="0"/>
              <a:t>, </a:t>
            </a:r>
            <a:r>
              <a:rPr lang="en-US" sz="2000" dirty="0" err="1"/>
              <a:t>sugerindo</a:t>
            </a:r>
            <a:r>
              <a:rPr lang="en-US" sz="2000" dirty="0"/>
              <a:t> </a:t>
            </a:r>
            <a:r>
              <a:rPr lang="en-US" sz="2000" dirty="0" err="1"/>
              <a:t>que</a:t>
            </a:r>
            <a:r>
              <a:rPr lang="en-US" sz="2000" dirty="0"/>
              <a:t> </a:t>
            </a:r>
            <a:r>
              <a:rPr lang="en-US" sz="2000" dirty="0" err="1"/>
              <a:t>pessoas</a:t>
            </a:r>
            <a:r>
              <a:rPr lang="en-US" sz="2000" dirty="0"/>
              <a:t> de </a:t>
            </a:r>
            <a:r>
              <a:rPr lang="en-US" sz="2000" dirty="0" err="1"/>
              <a:t>uma</a:t>
            </a:r>
            <a:r>
              <a:rPr lang="en-US" sz="2000" dirty="0"/>
              <a:t> </a:t>
            </a:r>
            <a:r>
              <a:rPr lang="en-US" sz="2000" dirty="0" err="1"/>
              <a:t>determinada</a:t>
            </a:r>
            <a:r>
              <a:rPr lang="en-US" sz="2000" dirty="0"/>
              <a:t> </a:t>
            </a:r>
            <a:r>
              <a:rPr lang="en-US" sz="2000" dirty="0" err="1"/>
              <a:t>raça</a:t>
            </a:r>
            <a:r>
              <a:rPr lang="en-US" sz="2000" dirty="0"/>
              <a:t>, etc., se </a:t>
            </a:r>
            <a:r>
              <a:rPr lang="en-US" sz="2000" dirty="0" err="1"/>
              <a:t>mudaram</a:t>
            </a:r>
            <a:r>
              <a:rPr lang="en-US" sz="2000" dirty="0"/>
              <a:t> </a:t>
            </a:r>
            <a:r>
              <a:rPr lang="en-US" sz="2000" dirty="0" err="1"/>
              <a:t>ou</a:t>
            </a:r>
            <a:r>
              <a:rPr lang="en-US" sz="2000" dirty="0"/>
              <a:t> </a:t>
            </a:r>
            <a:r>
              <a:rPr lang="en-US" sz="2000" dirty="0" err="1"/>
              <a:t>estão</a:t>
            </a:r>
            <a:r>
              <a:rPr lang="en-US" sz="2000" dirty="0"/>
              <a:t> </a:t>
            </a:r>
            <a:r>
              <a:rPr lang="en-US" sz="2000" dirty="0" err="1"/>
              <a:t>em</a:t>
            </a:r>
            <a:r>
              <a:rPr lang="en-US" sz="2000" dirty="0"/>
              <a:t> </a:t>
            </a:r>
            <a:r>
              <a:rPr lang="en-US" sz="2000" dirty="0" err="1"/>
              <a:t>vias</a:t>
            </a:r>
            <a:r>
              <a:rPr lang="en-US" sz="2000" dirty="0"/>
              <a:t> de se </a:t>
            </a:r>
            <a:r>
              <a:rPr lang="en-US" sz="2000" dirty="0" err="1"/>
              <a:t>mudar</a:t>
            </a:r>
            <a:r>
              <a:rPr lang="en-US" sz="2000" dirty="0"/>
              <a:t> para a </a:t>
            </a:r>
            <a:r>
              <a:rPr lang="en-US" sz="2000" dirty="0" err="1" smtClean="0"/>
              <a:t>área</a:t>
            </a:r>
            <a:r>
              <a:rPr lang="en-US" sz="2000" dirty="0" smtClean="0"/>
              <a:t>(blockbusting</a:t>
            </a:r>
            <a:r>
              <a:rPr lang="en-US" sz="2000" dirty="0"/>
              <a:t>)</a:t>
            </a:r>
          </a:p>
          <a:p>
            <a:pPr marL="0" indent="0">
              <a:lnSpc>
                <a:spcPct val="80000"/>
              </a:lnSpc>
              <a:buNone/>
              <a:defRPr/>
            </a:pPr>
            <a:endParaRPr lang="en-US" sz="2000" dirty="0"/>
          </a:p>
          <a:p>
            <a:pPr>
              <a:lnSpc>
                <a:spcPct val="90000"/>
              </a:lnSpc>
              <a:buFont typeface="Wingdings" charset="0"/>
              <a:buChar char="n"/>
              <a:defRPr/>
            </a:pPr>
            <a:r>
              <a:rPr lang="en-US" sz="2000" dirty="0" err="1"/>
              <a:t>Recusar</a:t>
            </a:r>
            <a:r>
              <a:rPr lang="en-US" sz="2000" dirty="0"/>
              <a:t> </a:t>
            </a:r>
            <a:r>
              <a:rPr lang="en-US" sz="2000" dirty="0" err="1"/>
              <a:t>acesso</a:t>
            </a:r>
            <a:r>
              <a:rPr lang="en-US" sz="2000" dirty="0"/>
              <a:t> </a:t>
            </a:r>
            <a:r>
              <a:rPr lang="en-US" sz="2000" dirty="0" err="1"/>
              <a:t>ou</a:t>
            </a:r>
            <a:r>
              <a:rPr lang="en-US" sz="2000" dirty="0"/>
              <a:t> </a:t>
            </a:r>
            <a:r>
              <a:rPr lang="en-US" sz="2000" dirty="0" err="1"/>
              <a:t>membresia</a:t>
            </a:r>
            <a:r>
              <a:rPr lang="en-US" sz="2000" dirty="0"/>
              <a:t> </a:t>
            </a:r>
            <a:r>
              <a:rPr lang="en-US" sz="2000" dirty="0" err="1"/>
              <a:t>ou</a:t>
            </a:r>
            <a:r>
              <a:rPr lang="en-US" sz="2000" dirty="0"/>
              <a:t> </a:t>
            </a:r>
            <a:r>
              <a:rPr lang="en-US" sz="2000" dirty="0" err="1"/>
              <a:t>participação</a:t>
            </a:r>
            <a:r>
              <a:rPr lang="en-US" sz="2000" dirty="0"/>
              <a:t> </a:t>
            </a:r>
            <a:r>
              <a:rPr lang="en-US" sz="2000" dirty="0" err="1"/>
              <a:t>em</a:t>
            </a:r>
            <a:r>
              <a:rPr lang="en-US" sz="2000" dirty="0"/>
              <a:t> </a:t>
            </a:r>
            <a:r>
              <a:rPr lang="en-US" sz="2000" dirty="0" err="1"/>
              <a:t>qualquer</a:t>
            </a:r>
            <a:r>
              <a:rPr lang="en-US" sz="2000" dirty="0"/>
              <a:t> </a:t>
            </a:r>
            <a:r>
              <a:rPr lang="en-US" sz="2000" dirty="0" err="1"/>
              <a:t>organização</a:t>
            </a:r>
            <a:r>
              <a:rPr lang="en-US" sz="2000" dirty="0"/>
              <a:t>, </a:t>
            </a:r>
            <a:r>
              <a:rPr lang="en-US" sz="2000" dirty="0" err="1"/>
              <a:t>instituição</a:t>
            </a:r>
            <a:r>
              <a:rPr lang="en-US" sz="2000" dirty="0"/>
              <a:t> </a:t>
            </a:r>
            <a:r>
              <a:rPr lang="en-US" sz="2000" dirty="0" err="1"/>
              <a:t>ou</a:t>
            </a:r>
            <a:r>
              <a:rPr lang="en-US" sz="2000" dirty="0"/>
              <a:t> </a:t>
            </a:r>
            <a:r>
              <a:rPr lang="en-US" sz="2000" dirty="0" err="1"/>
              <a:t>serviço</a:t>
            </a:r>
            <a:r>
              <a:rPr lang="en-US" sz="2000" dirty="0"/>
              <a:t> (</a:t>
            </a:r>
            <a:r>
              <a:rPr lang="en-US" sz="2000" dirty="0" err="1"/>
              <a:t>por</a:t>
            </a:r>
            <a:r>
              <a:rPr lang="en-US" sz="2000" dirty="0"/>
              <a:t> </a:t>
            </a:r>
            <a:r>
              <a:rPr lang="en-US" sz="2000" dirty="0" err="1"/>
              <a:t>exemplo</a:t>
            </a:r>
            <a:r>
              <a:rPr lang="en-US" sz="2000" dirty="0"/>
              <a:t>, </a:t>
            </a:r>
            <a:r>
              <a:rPr lang="en-US" sz="2000" dirty="0" err="1"/>
              <a:t>serviço</a:t>
            </a:r>
            <a:r>
              <a:rPr lang="en-US" sz="2000" dirty="0"/>
              <a:t> de </a:t>
            </a:r>
            <a:r>
              <a:rPr lang="en-US" sz="2000" dirty="0" err="1"/>
              <a:t>listagem</a:t>
            </a:r>
            <a:r>
              <a:rPr lang="en-US" sz="2000" dirty="0"/>
              <a:t> </a:t>
            </a:r>
            <a:r>
              <a:rPr lang="en-US" sz="2000" dirty="0" err="1"/>
              <a:t>múltipla</a:t>
            </a:r>
            <a:r>
              <a:rPr lang="en-US" sz="2000" dirty="0"/>
              <a:t> de </a:t>
            </a:r>
            <a:r>
              <a:rPr lang="en-US" sz="2000" dirty="0" err="1"/>
              <a:t>imóveis</a:t>
            </a:r>
            <a:r>
              <a:rPr lang="en-US" sz="2000" dirty="0"/>
              <a:t>) </a:t>
            </a:r>
            <a:r>
              <a:rPr lang="en-US" sz="2000" dirty="0" err="1"/>
              <a:t>referente</a:t>
            </a:r>
            <a:r>
              <a:rPr lang="en-US" sz="2000" dirty="0"/>
              <a:t> à </a:t>
            </a:r>
            <a:r>
              <a:rPr lang="en-US" sz="2000" dirty="0" err="1"/>
              <a:t>venda</a:t>
            </a:r>
            <a:r>
              <a:rPr lang="en-US" sz="2000" dirty="0"/>
              <a:t> </a:t>
            </a:r>
            <a:r>
              <a:rPr lang="en-US" sz="2000" dirty="0" err="1"/>
              <a:t>ou</a:t>
            </a:r>
            <a:r>
              <a:rPr lang="en-US" sz="2000" dirty="0"/>
              <a:t> </a:t>
            </a:r>
            <a:r>
              <a:rPr lang="en-US" sz="2000" dirty="0" err="1"/>
              <a:t>aluguel</a:t>
            </a:r>
            <a:r>
              <a:rPr lang="en-US" sz="2000" dirty="0"/>
              <a:t> de </a:t>
            </a:r>
            <a:r>
              <a:rPr lang="en-US" sz="2000" dirty="0" err="1"/>
              <a:t>habitações</a:t>
            </a:r>
            <a:r>
              <a:rPr lang="en-US" sz="2000" dirty="0"/>
              <a:t>, </a:t>
            </a:r>
            <a:r>
              <a:rPr lang="en-US" sz="2000" dirty="0" err="1"/>
              <a:t>ou</a:t>
            </a:r>
            <a:r>
              <a:rPr lang="en-US" sz="2000" dirty="0"/>
              <a:t> </a:t>
            </a:r>
            <a:r>
              <a:rPr lang="en-US" sz="2000" dirty="0" err="1"/>
              <a:t>determinar</a:t>
            </a:r>
            <a:r>
              <a:rPr lang="en-US" sz="2000" dirty="0"/>
              <a:t> </a:t>
            </a:r>
            <a:r>
              <a:rPr lang="en-US" sz="2000" dirty="0" err="1"/>
              <a:t>termos</a:t>
            </a:r>
            <a:r>
              <a:rPr lang="en-US" sz="2000" dirty="0"/>
              <a:t> e </a:t>
            </a:r>
            <a:r>
              <a:rPr lang="en-US" sz="2000" dirty="0" err="1"/>
              <a:t>condições</a:t>
            </a:r>
            <a:r>
              <a:rPr lang="en-US" sz="2000" dirty="0"/>
              <a:t> </a:t>
            </a:r>
            <a:r>
              <a:rPr lang="en-US" sz="2000" dirty="0" err="1"/>
              <a:t>diferentes</a:t>
            </a:r>
            <a:r>
              <a:rPr lang="en-US" sz="2000" dirty="0"/>
              <a:t> para </a:t>
            </a:r>
            <a:r>
              <a:rPr lang="en-US" sz="2000" dirty="0" err="1"/>
              <a:t>tal</a:t>
            </a:r>
            <a:r>
              <a:rPr lang="en-US" sz="2000" dirty="0"/>
              <a:t> </a:t>
            </a:r>
            <a:r>
              <a:rPr lang="en-US" sz="2000" dirty="0" err="1"/>
              <a:t>acesso</a:t>
            </a:r>
            <a:r>
              <a:rPr lang="en-US" sz="2000" dirty="0"/>
              <a:t>, </a:t>
            </a:r>
            <a:r>
              <a:rPr lang="en-US" sz="2000" dirty="0" err="1"/>
              <a:t>membresia</a:t>
            </a:r>
            <a:r>
              <a:rPr lang="en-US" sz="2000" dirty="0"/>
              <a:t> </a:t>
            </a:r>
            <a:r>
              <a:rPr lang="en-US" sz="2000" dirty="0" err="1"/>
              <a:t>ou</a:t>
            </a:r>
            <a:r>
              <a:rPr lang="en-US" sz="2000" dirty="0"/>
              <a:t> </a:t>
            </a:r>
            <a:r>
              <a:rPr lang="en-US" sz="2000" dirty="0" err="1"/>
              <a:t>participação</a:t>
            </a:r>
            <a:endParaRPr lang="en-US" sz="2000" dirty="0"/>
          </a:p>
          <a:p>
            <a:pPr>
              <a:lnSpc>
                <a:spcPct val="90000"/>
              </a:lnSpc>
              <a:buFont typeface="Wingdings" charset="0"/>
              <a:buChar char="n"/>
              <a:defRPr/>
            </a:pPr>
            <a:endParaRPr lang="en-US" sz="2000" dirty="0"/>
          </a:p>
          <a:p>
            <a:pPr>
              <a:lnSpc>
                <a:spcPct val="90000"/>
              </a:lnSpc>
              <a:buFont typeface="Wingdings" charset="0"/>
              <a:buChar char="n"/>
              <a:defRPr/>
            </a:pPr>
            <a:r>
              <a:rPr lang="en-US" sz="2000" dirty="0"/>
              <a:t>Redlining: </a:t>
            </a:r>
            <a:r>
              <a:rPr lang="en-US" sz="2000" dirty="0" err="1"/>
              <a:t>Credores</a:t>
            </a:r>
            <a:r>
              <a:rPr lang="en-US" sz="2000" dirty="0"/>
              <a:t> </a:t>
            </a:r>
            <a:r>
              <a:rPr lang="en-US" sz="2000" dirty="0" err="1"/>
              <a:t>que</a:t>
            </a:r>
            <a:r>
              <a:rPr lang="en-US" sz="2000" dirty="0"/>
              <a:t> </a:t>
            </a:r>
            <a:r>
              <a:rPr lang="en-US" sz="2000" dirty="0" err="1"/>
              <a:t>recusam</a:t>
            </a:r>
            <a:r>
              <a:rPr lang="en-US" sz="2000" dirty="0"/>
              <a:t> </a:t>
            </a:r>
            <a:r>
              <a:rPr lang="en-US" sz="2000" dirty="0" err="1"/>
              <a:t>injustamente</a:t>
            </a:r>
            <a:r>
              <a:rPr lang="en-US" sz="2000" dirty="0"/>
              <a:t> </a:t>
            </a:r>
            <a:r>
              <a:rPr lang="en-US" sz="2000" dirty="0" err="1"/>
              <a:t>propostas</a:t>
            </a:r>
            <a:r>
              <a:rPr lang="en-US" sz="2000" dirty="0"/>
              <a:t> de </a:t>
            </a:r>
            <a:r>
              <a:rPr lang="en-US" sz="2000" dirty="0" err="1"/>
              <a:t>hipotecas</a:t>
            </a:r>
            <a:r>
              <a:rPr lang="en-US" sz="2000" dirty="0"/>
              <a:t> para casas </a:t>
            </a:r>
            <a:r>
              <a:rPr lang="en-US" sz="2000" dirty="0" err="1"/>
              <a:t>em</a:t>
            </a:r>
            <a:r>
              <a:rPr lang="en-US" sz="2000" dirty="0"/>
              <a:t> </a:t>
            </a:r>
            <a:r>
              <a:rPr lang="en-US" sz="2000" dirty="0" err="1" smtClean="0"/>
              <a:t>áreas</a:t>
            </a:r>
            <a:r>
              <a:rPr lang="en-US" sz="2000" dirty="0" smtClean="0"/>
              <a:t> </a:t>
            </a:r>
            <a:r>
              <a:rPr lang="en-US" sz="2000" dirty="0"/>
              <a:t>com </a:t>
            </a:r>
            <a:r>
              <a:rPr lang="en-US" sz="2000" dirty="0" err="1"/>
              <a:t>porcentagens</a:t>
            </a:r>
            <a:r>
              <a:rPr lang="en-US" sz="2000" dirty="0"/>
              <a:t> </a:t>
            </a:r>
            <a:r>
              <a:rPr lang="en-US" sz="2000" dirty="0" err="1"/>
              <a:t>altas</a:t>
            </a:r>
            <a:r>
              <a:rPr lang="en-US" sz="2000" dirty="0"/>
              <a:t> de </a:t>
            </a:r>
            <a:r>
              <a:rPr lang="en-US" sz="2000" dirty="0" err="1"/>
              <a:t>minorias</a:t>
            </a:r>
            <a:endParaRPr lang="en-US" sz="2000" dirty="0"/>
          </a:p>
          <a:p>
            <a:pPr>
              <a:lnSpc>
                <a:spcPct val="90000"/>
              </a:lnSpc>
              <a:buFont typeface="Wingdings" charset="0"/>
              <a:buChar char="n"/>
              <a:defRPr/>
            </a:pPr>
            <a:endParaRPr lang="en-US" sz="2000" dirty="0"/>
          </a:p>
          <a:p>
            <a:pPr>
              <a:lnSpc>
                <a:spcPct val="90000"/>
              </a:lnSpc>
              <a:buFont typeface="Wingdings" charset="0"/>
              <a:buChar char="n"/>
              <a:defRPr/>
            </a:pPr>
            <a:r>
              <a:rPr lang="en-US" sz="2000" dirty="0" err="1"/>
              <a:t>Direcionar</a:t>
            </a:r>
            <a:r>
              <a:rPr lang="en-US" sz="2000" dirty="0"/>
              <a:t>: </a:t>
            </a:r>
            <a:r>
              <a:rPr lang="en-US" sz="2000" dirty="0" err="1"/>
              <a:t>Aconselhar</a:t>
            </a:r>
            <a:r>
              <a:rPr lang="en-US" sz="2000" dirty="0"/>
              <a:t> </a:t>
            </a:r>
            <a:r>
              <a:rPr lang="en-US" sz="2000" dirty="0" err="1"/>
              <a:t>indivíduos</a:t>
            </a:r>
            <a:r>
              <a:rPr lang="en-US" sz="2000" dirty="0"/>
              <a:t> a </a:t>
            </a:r>
            <a:r>
              <a:rPr lang="en-US" sz="2000" dirty="0" err="1"/>
              <a:t>comprar</a:t>
            </a:r>
            <a:r>
              <a:rPr lang="en-US" sz="2000" dirty="0"/>
              <a:t> casas </a:t>
            </a:r>
            <a:r>
              <a:rPr lang="en-US" sz="2000" dirty="0" err="1"/>
              <a:t>em</a:t>
            </a:r>
            <a:r>
              <a:rPr lang="en-US" sz="2000" dirty="0"/>
              <a:t> </a:t>
            </a:r>
            <a:r>
              <a:rPr lang="en-US" sz="2000" dirty="0" err="1"/>
              <a:t>certas</a:t>
            </a:r>
            <a:r>
              <a:rPr lang="en-US" sz="2000" dirty="0"/>
              <a:t> </a:t>
            </a:r>
            <a:r>
              <a:rPr lang="en-US" sz="2000" dirty="0" err="1" smtClean="0"/>
              <a:t>áreas</a:t>
            </a:r>
            <a:r>
              <a:rPr lang="en-US" sz="2000" dirty="0" smtClean="0"/>
              <a:t> </a:t>
            </a:r>
            <a:r>
              <a:rPr lang="en-US" sz="2000" dirty="0" err="1"/>
              <a:t>ou</a:t>
            </a:r>
            <a:r>
              <a:rPr lang="en-US" sz="2000" dirty="0"/>
              <a:t> </a:t>
            </a:r>
            <a:r>
              <a:rPr lang="en-US" sz="2000" dirty="0" err="1"/>
              <a:t>deixar</a:t>
            </a:r>
            <a:r>
              <a:rPr lang="en-US" sz="2000" dirty="0"/>
              <a:t> de </a:t>
            </a:r>
            <a:r>
              <a:rPr lang="en-US" sz="2000" dirty="0" err="1"/>
              <a:t>mostrar</a:t>
            </a:r>
            <a:r>
              <a:rPr lang="en-US" sz="2000" dirty="0"/>
              <a:t> </a:t>
            </a:r>
            <a:r>
              <a:rPr lang="en-US" sz="2000" dirty="0" err="1"/>
              <a:t>ou</a:t>
            </a:r>
            <a:r>
              <a:rPr lang="en-US" sz="2000" dirty="0"/>
              <a:t> </a:t>
            </a:r>
            <a:r>
              <a:rPr lang="en-US" sz="2000" dirty="0" err="1"/>
              <a:t>informar</a:t>
            </a:r>
            <a:r>
              <a:rPr lang="en-US" sz="2000" dirty="0"/>
              <a:t> </a:t>
            </a:r>
            <a:r>
              <a:rPr lang="en-US" sz="2000" dirty="0" err="1"/>
              <a:t>compradores</a:t>
            </a:r>
            <a:r>
              <a:rPr lang="en-US" sz="2000" dirty="0"/>
              <a:t> de casas </a:t>
            </a:r>
            <a:r>
              <a:rPr lang="en-US" sz="2000" dirty="0" err="1"/>
              <a:t>que</a:t>
            </a:r>
            <a:r>
              <a:rPr lang="en-US" sz="2000" dirty="0"/>
              <a:t> </a:t>
            </a:r>
            <a:r>
              <a:rPr lang="en-US" sz="2000" dirty="0" err="1"/>
              <a:t>atendem</a:t>
            </a:r>
            <a:r>
              <a:rPr lang="en-US" sz="2000" dirty="0"/>
              <a:t> </a:t>
            </a:r>
            <a:r>
              <a:rPr lang="en-US" sz="2000" dirty="0" err="1"/>
              <a:t>suas</a:t>
            </a:r>
            <a:r>
              <a:rPr lang="en-US" sz="2000" dirty="0"/>
              <a:t> </a:t>
            </a:r>
            <a:r>
              <a:rPr lang="en-US" sz="2000" dirty="0" err="1"/>
              <a:t>especificações</a:t>
            </a:r>
            <a:r>
              <a:rPr lang="en-US" sz="2000" dirty="0"/>
              <a:t>, </a:t>
            </a:r>
            <a:r>
              <a:rPr lang="en-US" sz="2000" dirty="0" err="1"/>
              <a:t>devido</a:t>
            </a:r>
            <a:r>
              <a:rPr lang="en-US" sz="2000" dirty="0"/>
              <a:t> a </a:t>
            </a:r>
            <a:r>
              <a:rPr lang="en-US" sz="2000" dirty="0" err="1"/>
              <a:t>sua</a:t>
            </a:r>
            <a:r>
              <a:rPr lang="en-US" sz="2000" dirty="0"/>
              <a:t> </a:t>
            </a:r>
            <a:r>
              <a:rPr lang="en-US" sz="2000" dirty="0" err="1"/>
              <a:t>classe</a:t>
            </a:r>
            <a:r>
              <a:rPr lang="en-US" sz="2000" dirty="0"/>
              <a:t> </a:t>
            </a:r>
            <a:r>
              <a:rPr lang="en-US" sz="2000" dirty="0" err="1"/>
              <a:t>protegida</a:t>
            </a:r>
            <a:endParaRPr lang="en-US" sz="2000" dirty="0"/>
          </a:p>
          <a:p>
            <a:pPr eaLnBrk="1" hangingPunct="1">
              <a:lnSpc>
                <a:spcPct val="80000"/>
              </a:lnSpc>
              <a:defRPr/>
            </a:pPr>
            <a:endParaRPr lang="en-US" sz="2000" dirty="0" smtClean="0">
              <a:ea typeface="+mn-ea"/>
            </a:endParaRPr>
          </a:p>
        </p:txBody>
      </p:sp>
    </p:spTree>
    <p:extLst>
      <p:ext uri="{BB962C8B-B14F-4D97-AF65-F5344CB8AC3E}">
        <p14:creationId xmlns:p14="http://schemas.microsoft.com/office/powerpoint/2010/main" val="6515573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defRPr/>
            </a:pPr>
            <a:r>
              <a:rPr lang="en-US" b="1" u="sng" dirty="0" smtClean="0"/>
              <a:t>Lei de </a:t>
            </a:r>
            <a:r>
              <a:rPr lang="en-US" b="1" u="sng" dirty="0" err="1" smtClean="0"/>
              <a:t>Chumbo</a:t>
            </a:r>
            <a:r>
              <a:rPr lang="en-US" b="1" u="sng" dirty="0" smtClean="0"/>
              <a:t> de Massachusetts</a:t>
            </a:r>
            <a:endParaRPr lang="en-US" b="1" u="sng" dirty="0"/>
          </a:p>
        </p:txBody>
      </p:sp>
      <p:sp>
        <p:nvSpPr>
          <p:cNvPr id="3" name="Content Placeholder 2"/>
          <p:cNvSpPr>
            <a:spLocks noGrp="1"/>
          </p:cNvSpPr>
          <p:nvPr>
            <p:ph idx="1"/>
          </p:nvPr>
        </p:nvSpPr>
        <p:spPr/>
        <p:txBody>
          <a:bodyPr>
            <a:normAutofit fontScale="92500" lnSpcReduction="10000"/>
          </a:bodyPr>
          <a:lstStyle/>
          <a:p>
            <a:pPr>
              <a:defRPr/>
            </a:pPr>
            <a:r>
              <a:rPr lang="en-US" dirty="0"/>
              <a:t>A </a:t>
            </a:r>
            <a:r>
              <a:rPr lang="en-US" dirty="0" err="1"/>
              <a:t>habitação</a:t>
            </a:r>
            <a:r>
              <a:rPr lang="en-US" dirty="0"/>
              <a:t> </a:t>
            </a:r>
            <a:r>
              <a:rPr lang="en-US" dirty="0" err="1"/>
              <a:t>deve</a:t>
            </a:r>
            <a:r>
              <a:rPr lang="en-US" dirty="0"/>
              <a:t> </a:t>
            </a:r>
            <a:r>
              <a:rPr lang="en-US" dirty="0" err="1"/>
              <a:t>ser</a:t>
            </a:r>
            <a:r>
              <a:rPr lang="en-US" dirty="0"/>
              <a:t> </a:t>
            </a:r>
            <a:r>
              <a:rPr lang="en-US" dirty="0" err="1"/>
              <a:t>segura</a:t>
            </a:r>
            <a:r>
              <a:rPr lang="en-US" dirty="0"/>
              <a:t> (</a:t>
            </a:r>
            <a:r>
              <a:rPr lang="en-US" dirty="0" err="1"/>
              <a:t>sem</a:t>
            </a:r>
            <a:r>
              <a:rPr lang="en-US" dirty="0"/>
              <a:t> </a:t>
            </a:r>
            <a:r>
              <a:rPr lang="en-US" dirty="0" err="1"/>
              <a:t>chumbo</a:t>
            </a:r>
            <a:r>
              <a:rPr lang="en-US" dirty="0"/>
              <a:t>) se </a:t>
            </a:r>
            <a:r>
              <a:rPr lang="en-US" dirty="0" err="1"/>
              <a:t>uma</a:t>
            </a:r>
            <a:r>
              <a:rPr lang="en-US" dirty="0"/>
              <a:t> </a:t>
            </a:r>
            <a:r>
              <a:rPr lang="en-US" dirty="0" err="1"/>
              <a:t>criança</a:t>
            </a:r>
            <a:r>
              <a:rPr lang="en-US" dirty="0"/>
              <a:t> de </a:t>
            </a:r>
            <a:r>
              <a:rPr lang="en-US" dirty="0" err="1"/>
              <a:t>menos</a:t>
            </a:r>
            <a:r>
              <a:rPr lang="en-US" dirty="0"/>
              <a:t> de 6 </a:t>
            </a:r>
            <a:r>
              <a:rPr lang="en-US" dirty="0" err="1"/>
              <a:t>anos</a:t>
            </a:r>
            <a:r>
              <a:rPr lang="en-US" dirty="0"/>
              <a:t> </a:t>
            </a:r>
            <a:r>
              <a:rPr lang="en-US" dirty="0" err="1"/>
              <a:t>residir</a:t>
            </a:r>
            <a:r>
              <a:rPr lang="en-US" dirty="0"/>
              <a:t> </a:t>
            </a:r>
            <a:r>
              <a:rPr lang="en-US" dirty="0" err="1"/>
              <a:t>lá</a:t>
            </a:r>
            <a:r>
              <a:rPr lang="en-US" dirty="0"/>
              <a:t> </a:t>
            </a:r>
            <a:r>
              <a:rPr lang="en-US" dirty="0" err="1"/>
              <a:t>atualmente</a:t>
            </a:r>
            <a:r>
              <a:rPr lang="en-US" dirty="0"/>
              <a:t>, </a:t>
            </a:r>
            <a:r>
              <a:rPr lang="en-US" dirty="0" err="1"/>
              <a:t>ou</a:t>
            </a:r>
            <a:r>
              <a:rPr lang="en-US" dirty="0"/>
              <a:t> no </a:t>
            </a:r>
            <a:r>
              <a:rPr lang="en-US" dirty="0" err="1"/>
              <a:t>futuro</a:t>
            </a:r>
            <a:endParaRPr lang="en-US" dirty="0"/>
          </a:p>
          <a:p>
            <a:pPr>
              <a:defRPr/>
            </a:pPr>
            <a:r>
              <a:rPr lang="en-US" dirty="0"/>
              <a:t>O </a:t>
            </a:r>
            <a:r>
              <a:rPr lang="en-US" dirty="0" err="1"/>
              <a:t>aluguel</a:t>
            </a:r>
            <a:r>
              <a:rPr lang="en-US" dirty="0"/>
              <a:t> de </a:t>
            </a:r>
            <a:r>
              <a:rPr lang="en-US" dirty="0" err="1"/>
              <a:t>uma</a:t>
            </a:r>
            <a:r>
              <a:rPr lang="en-US" dirty="0"/>
              <a:t> </a:t>
            </a:r>
            <a:r>
              <a:rPr lang="en-US" dirty="0" err="1"/>
              <a:t>residência</a:t>
            </a:r>
            <a:r>
              <a:rPr lang="en-US" dirty="0"/>
              <a:t> </a:t>
            </a:r>
            <a:r>
              <a:rPr lang="en-US" dirty="0" err="1"/>
              <a:t>não</a:t>
            </a:r>
            <a:r>
              <a:rPr lang="en-US" dirty="0"/>
              <a:t> </a:t>
            </a:r>
            <a:r>
              <a:rPr lang="en-US" dirty="0" err="1"/>
              <a:t>pode</a:t>
            </a:r>
            <a:r>
              <a:rPr lang="en-US" dirty="0"/>
              <a:t> </a:t>
            </a:r>
            <a:r>
              <a:rPr lang="en-US" dirty="0" err="1"/>
              <a:t>ser</a:t>
            </a:r>
            <a:r>
              <a:rPr lang="en-US" dirty="0"/>
              <a:t> </a:t>
            </a:r>
            <a:r>
              <a:rPr lang="en-US" dirty="0" err="1"/>
              <a:t>recusado</a:t>
            </a:r>
            <a:r>
              <a:rPr lang="en-US" dirty="0"/>
              <a:t> a </a:t>
            </a:r>
            <a:r>
              <a:rPr lang="en-US" dirty="0" err="1"/>
              <a:t>uma</a:t>
            </a:r>
            <a:r>
              <a:rPr lang="en-US" dirty="0"/>
              <a:t> </a:t>
            </a:r>
            <a:r>
              <a:rPr lang="en-US" dirty="0" err="1"/>
              <a:t>família</a:t>
            </a:r>
            <a:r>
              <a:rPr lang="en-US" dirty="0"/>
              <a:t> com </a:t>
            </a:r>
            <a:r>
              <a:rPr lang="en-US" dirty="0" err="1"/>
              <a:t>filho</a:t>
            </a:r>
            <a:r>
              <a:rPr lang="en-US" dirty="0"/>
              <a:t> de </a:t>
            </a:r>
            <a:r>
              <a:rPr lang="en-US" dirty="0" err="1"/>
              <a:t>menos</a:t>
            </a:r>
            <a:r>
              <a:rPr lang="en-US" dirty="0"/>
              <a:t> de 6 </a:t>
            </a:r>
            <a:r>
              <a:rPr lang="en-US" dirty="0" err="1"/>
              <a:t>anos</a:t>
            </a:r>
            <a:r>
              <a:rPr lang="en-US" dirty="0"/>
              <a:t> </a:t>
            </a:r>
            <a:r>
              <a:rPr lang="en-US" dirty="0" err="1"/>
              <a:t>devido</a:t>
            </a:r>
            <a:r>
              <a:rPr lang="en-US" dirty="0"/>
              <a:t> a </a:t>
            </a:r>
            <a:r>
              <a:rPr lang="en-US" dirty="0" err="1"/>
              <a:t>presença</a:t>
            </a:r>
            <a:r>
              <a:rPr lang="en-US" dirty="0"/>
              <a:t> de </a:t>
            </a:r>
            <a:r>
              <a:rPr lang="en-US" dirty="0" err="1"/>
              <a:t>tinta</a:t>
            </a:r>
            <a:r>
              <a:rPr lang="en-US" dirty="0"/>
              <a:t> com </a:t>
            </a:r>
            <a:r>
              <a:rPr lang="en-US" dirty="0" err="1"/>
              <a:t>chumbo</a:t>
            </a:r>
            <a:endParaRPr lang="en-US" dirty="0"/>
          </a:p>
          <a:p>
            <a:pPr>
              <a:defRPr/>
            </a:pPr>
            <a:r>
              <a:rPr lang="en-US" dirty="0" err="1"/>
              <a:t>Há</a:t>
            </a:r>
            <a:r>
              <a:rPr lang="en-US" dirty="0"/>
              <a:t> </a:t>
            </a:r>
            <a:r>
              <a:rPr lang="en-US" dirty="0" err="1"/>
              <a:t>recursos</a:t>
            </a:r>
            <a:r>
              <a:rPr lang="en-US" dirty="0"/>
              <a:t> </a:t>
            </a:r>
            <a:r>
              <a:rPr lang="en-US" dirty="0" err="1"/>
              <a:t>disponíveis</a:t>
            </a:r>
            <a:r>
              <a:rPr lang="en-US" dirty="0"/>
              <a:t> para </a:t>
            </a:r>
            <a:r>
              <a:rPr lang="en-US" dirty="0" err="1"/>
              <a:t>tornar</a:t>
            </a:r>
            <a:r>
              <a:rPr lang="en-US" dirty="0"/>
              <a:t> a </a:t>
            </a:r>
            <a:r>
              <a:rPr lang="en-US" dirty="0" err="1"/>
              <a:t>sua</a:t>
            </a:r>
            <a:r>
              <a:rPr lang="en-US" dirty="0"/>
              <a:t> casa </a:t>
            </a:r>
            <a:r>
              <a:rPr lang="en-US" dirty="0" err="1"/>
              <a:t>segura</a:t>
            </a:r>
            <a:r>
              <a:rPr lang="en-US" dirty="0"/>
              <a:t> (</a:t>
            </a:r>
            <a:r>
              <a:rPr lang="en-US" dirty="0" err="1"/>
              <a:t>sem</a:t>
            </a:r>
            <a:r>
              <a:rPr lang="en-US" dirty="0"/>
              <a:t> </a:t>
            </a:r>
            <a:r>
              <a:rPr lang="en-US" dirty="0" err="1"/>
              <a:t>chumbo</a:t>
            </a:r>
            <a:r>
              <a:rPr lang="en-US" dirty="0"/>
              <a:t>)  – </a:t>
            </a:r>
            <a:r>
              <a:rPr lang="en-US" dirty="0" err="1"/>
              <a:t>contate</a:t>
            </a:r>
            <a:r>
              <a:rPr lang="en-US" dirty="0"/>
              <a:t> </a:t>
            </a:r>
            <a:r>
              <a:rPr lang="en-US" dirty="0" err="1"/>
              <a:t>sua</a:t>
            </a:r>
            <a:r>
              <a:rPr lang="en-US" dirty="0"/>
              <a:t> </a:t>
            </a:r>
            <a:r>
              <a:rPr lang="en-US" dirty="0" err="1"/>
              <a:t>prefeitura</a:t>
            </a:r>
            <a:r>
              <a:rPr lang="en-US" dirty="0"/>
              <a:t> local </a:t>
            </a:r>
            <a:r>
              <a:rPr lang="en-US" dirty="0" err="1"/>
              <a:t>ou</a:t>
            </a:r>
            <a:r>
              <a:rPr lang="en-US" dirty="0"/>
              <a:t> MA Childhood Lead Poisoning Prevention Program para </a:t>
            </a:r>
            <a:r>
              <a:rPr lang="en-US" dirty="0" err="1"/>
              <a:t>obter</a:t>
            </a:r>
            <a:r>
              <a:rPr lang="en-US" dirty="0"/>
              <a:t> </a:t>
            </a:r>
            <a:r>
              <a:rPr lang="en-US" dirty="0" err="1"/>
              <a:t>mais</a:t>
            </a:r>
            <a:r>
              <a:rPr lang="en-US" dirty="0"/>
              <a:t> </a:t>
            </a:r>
            <a:r>
              <a:rPr lang="en-US" dirty="0" err="1"/>
              <a:t>informações</a:t>
            </a:r>
            <a:endParaRPr lang="en-US" dirty="0"/>
          </a:p>
        </p:txBody>
      </p:sp>
    </p:spTree>
    <p:extLst>
      <p:ext uri="{BB962C8B-B14F-4D97-AF65-F5344CB8AC3E}">
        <p14:creationId xmlns:p14="http://schemas.microsoft.com/office/powerpoint/2010/main" val="1319945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 </a:t>
            </a:r>
            <a:r>
              <a:rPr lang="en-US" i="1" u="sng" dirty="0" err="1" smtClean="0"/>
              <a:t>Verdadeiro</a:t>
            </a:r>
            <a:endParaRPr lang="en-US" u="sng" dirty="0"/>
          </a:p>
        </p:txBody>
      </p:sp>
      <p:sp>
        <p:nvSpPr>
          <p:cNvPr id="3" name="Content Placeholder 2"/>
          <p:cNvSpPr>
            <a:spLocks noGrp="1"/>
          </p:cNvSpPr>
          <p:nvPr>
            <p:ph idx="1"/>
          </p:nvPr>
        </p:nvSpPr>
        <p:spPr/>
        <p:txBody>
          <a:bodyPr>
            <a:normAutofit lnSpcReduction="10000"/>
          </a:bodyPr>
          <a:lstStyle/>
          <a:p>
            <a:r>
              <a:rPr lang="en-US" dirty="0" err="1" smtClean="0"/>
              <a:t>Provedores</a:t>
            </a:r>
            <a:r>
              <a:rPr lang="en-US" dirty="0" smtClean="0"/>
              <a:t> </a:t>
            </a:r>
            <a:r>
              <a:rPr lang="en-US" dirty="0" err="1" smtClean="0"/>
              <a:t>habitacionais</a:t>
            </a:r>
            <a:r>
              <a:rPr lang="en-US" dirty="0" smtClean="0"/>
              <a:t> (</a:t>
            </a:r>
            <a:r>
              <a:rPr lang="en-US" dirty="0" err="1" smtClean="0"/>
              <a:t>p.ex</a:t>
            </a:r>
            <a:r>
              <a:rPr lang="en-US" dirty="0" smtClean="0"/>
              <a:t>. </a:t>
            </a:r>
            <a:r>
              <a:rPr lang="en-US" dirty="0" err="1" smtClean="0"/>
              <a:t>proprietários</a:t>
            </a:r>
            <a:r>
              <a:rPr lang="en-US" dirty="0" smtClean="0"/>
              <a:t>, </a:t>
            </a:r>
            <a:r>
              <a:rPr lang="en-US" dirty="0" err="1" smtClean="0"/>
              <a:t>imobiliárias</a:t>
            </a:r>
            <a:r>
              <a:rPr lang="en-US" dirty="0" smtClean="0"/>
              <a:t>, </a:t>
            </a:r>
            <a:r>
              <a:rPr lang="en-US" dirty="0" err="1" smtClean="0"/>
              <a:t>corretores</a:t>
            </a:r>
            <a:r>
              <a:rPr lang="en-US" dirty="0" smtClean="0"/>
              <a:t>) </a:t>
            </a:r>
            <a:r>
              <a:rPr lang="en-US" sz="4400" b="1" dirty="0" err="1" smtClean="0"/>
              <a:t>não</a:t>
            </a:r>
            <a:r>
              <a:rPr lang="en-US" sz="4400" b="1" dirty="0" smtClean="0"/>
              <a:t> </a:t>
            </a:r>
            <a:r>
              <a:rPr lang="en-US" sz="4400" b="1" dirty="0" err="1" smtClean="0"/>
              <a:t>podem</a:t>
            </a:r>
            <a:r>
              <a:rPr lang="en-US" dirty="0" smtClean="0"/>
              <a:t> </a:t>
            </a:r>
            <a:r>
              <a:rPr lang="en-US" dirty="0" err="1" smtClean="0"/>
              <a:t>discriminar</a:t>
            </a:r>
            <a:r>
              <a:rPr lang="en-US" dirty="0" smtClean="0"/>
              <a:t> </a:t>
            </a:r>
            <a:r>
              <a:rPr lang="en-US" dirty="0" err="1" smtClean="0"/>
              <a:t>uma</a:t>
            </a:r>
            <a:r>
              <a:rPr lang="en-US" dirty="0" smtClean="0"/>
              <a:t> </a:t>
            </a:r>
            <a:r>
              <a:rPr lang="en-US" dirty="0" err="1" smtClean="0"/>
              <a:t>pessoa</a:t>
            </a:r>
            <a:r>
              <a:rPr lang="en-US" dirty="0" smtClean="0"/>
              <a:t> </a:t>
            </a:r>
            <a:r>
              <a:rPr lang="en-US" dirty="0" err="1" smtClean="0"/>
              <a:t>por</a:t>
            </a:r>
            <a:r>
              <a:rPr lang="en-US" dirty="0" smtClean="0"/>
              <a:t> </a:t>
            </a:r>
            <a:r>
              <a:rPr lang="en-US" dirty="0" err="1" smtClean="0"/>
              <a:t>pertencer</a:t>
            </a:r>
            <a:r>
              <a:rPr lang="en-US" dirty="0" smtClean="0"/>
              <a:t> a </a:t>
            </a:r>
            <a:r>
              <a:rPr lang="en-US" dirty="0" err="1" smtClean="0"/>
              <a:t>uma</a:t>
            </a:r>
            <a:r>
              <a:rPr lang="en-US" dirty="0" smtClean="0"/>
              <a:t> </a:t>
            </a:r>
            <a:r>
              <a:rPr lang="en-US" dirty="0" err="1" smtClean="0"/>
              <a:t>classe</a:t>
            </a:r>
            <a:r>
              <a:rPr lang="en-US" dirty="0" smtClean="0"/>
              <a:t> </a:t>
            </a:r>
            <a:r>
              <a:rPr lang="en-US" dirty="0" err="1" smtClean="0"/>
              <a:t>protegida</a:t>
            </a:r>
            <a:r>
              <a:rPr lang="en-US" dirty="0" smtClean="0"/>
              <a:t>. </a:t>
            </a:r>
          </a:p>
          <a:p>
            <a:pPr marL="0" indent="0">
              <a:buNone/>
            </a:pPr>
            <a:endParaRPr lang="en-US" dirty="0"/>
          </a:p>
          <a:p>
            <a:r>
              <a:rPr lang="en-US" dirty="0" smtClean="0"/>
              <a:t>Classes </a:t>
            </a:r>
            <a:r>
              <a:rPr lang="en-US" dirty="0" err="1" smtClean="0"/>
              <a:t>protegidas</a:t>
            </a:r>
            <a:r>
              <a:rPr lang="en-US" dirty="0" smtClean="0"/>
              <a:t> </a:t>
            </a:r>
            <a:r>
              <a:rPr lang="en-US" dirty="0" err="1" smtClean="0"/>
              <a:t>são</a:t>
            </a:r>
            <a:r>
              <a:rPr lang="en-US" dirty="0" smtClean="0"/>
              <a:t> </a:t>
            </a:r>
            <a:r>
              <a:rPr lang="en-US" dirty="0" err="1" smtClean="0"/>
              <a:t>definidas</a:t>
            </a:r>
            <a:r>
              <a:rPr lang="en-US" dirty="0" smtClean="0"/>
              <a:t> </a:t>
            </a:r>
            <a:r>
              <a:rPr lang="en-US" dirty="0" err="1" smtClean="0"/>
              <a:t>por</a:t>
            </a:r>
            <a:r>
              <a:rPr lang="en-US" dirty="0" smtClean="0"/>
              <a:t> lei.</a:t>
            </a:r>
          </a:p>
          <a:p>
            <a:pPr marL="0" indent="0">
              <a:buNone/>
            </a:pPr>
            <a:endParaRPr lang="en-US" dirty="0"/>
          </a:p>
          <a:p>
            <a:r>
              <a:rPr lang="en-US" dirty="0" err="1" smtClean="0"/>
              <a:t>Ser</a:t>
            </a:r>
            <a:r>
              <a:rPr lang="en-US" dirty="0" smtClean="0"/>
              <a:t> </a:t>
            </a:r>
            <a:r>
              <a:rPr lang="en-US" dirty="0" err="1" smtClean="0"/>
              <a:t>estudante</a:t>
            </a:r>
            <a:r>
              <a:rPr lang="en-US" dirty="0" smtClean="0"/>
              <a:t> </a:t>
            </a:r>
            <a:r>
              <a:rPr lang="en-US" dirty="0" err="1" smtClean="0"/>
              <a:t>não</a:t>
            </a:r>
            <a:r>
              <a:rPr lang="en-US" dirty="0" smtClean="0"/>
              <a:t> é </a:t>
            </a:r>
            <a:r>
              <a:rPr lang="en-US" dirty="0" err="1" smtClean="0"/>
              <a:t>uma</a:t>
            </a:r>
            <a:r>
              <a:rPr lang="en-US" dirty="0" smtClean="0"/>
              <a:t> </a:t>
            </a:r>
            <a:r>
              <a:rPr lang="en-US" dirty="0" err="1" smtClean="0"/>
              <a:t>classe</a:t>
            </a:r>
            <a:r>
              <a:rPr lang="en-US" dirty="0" smtClean="0"/>
              <a:t> </a:t>
            </a:r>
            <a:r>
              <a:rPr lang="en-US" dirty="0" err="1" smtClean="0"/>
              <a:t>protegida</a:t>
            </a:r>
            <a:r>
              <a:rPr lang="en-US" dirty="0" smtClean="0"/>
              <a:t>.</a:t>
            </a:r>
            <a:endParaRPr lang="en-US" dirty="0"/>
          </a:p>
        </p:txBody>
      </p:sp>
    </p:spTree>
    <p:extLst>
      <p:ext uri="{BB962C8B-B14F-4D97-AF65-F5344CB8AC3E}">
        <p14:creationId xmlns:p14="http://schemas.microsoft.com/office/powerpoint/2010/main" val="1948269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Vales </a:t>
            </a:r>
            <a:r>
              <a:rPr lang="en-US" dirty="0" err="1" smtClean="0"/>
              <a:t>habitacionais</a:t>
            </a:r>
            <a:endParaRPr lang="en-US" dirty="0"/>
          </a:p>
        </p:txBody>
      </p:sp>
      <p:sp>
        <p:nvSpPr>
          <p:cNvPr id="3" name="Content Placeholder 2"/>
          <p:cNvSpPr>
            <a:spLocks noGrp="1"/>
          </p:cNvSpPr>
          <p:nvPr>
            <p:ph idx="1"/>
          </p:nvPr>
        </p:nvSpPr>
        <p:spPr/>
        <p:txBody>
          <a:bodyPr>
            <a:normAutofit/>
          </a:bodyPr>
          <a:lstStyle/>
          <a:p>
            <a:r>
              <a:rPr lang="en-US" dirty="0" smtClean="0"/>
              <a:t>É </a:t>
            </a:r>
            <a:r>
              <a:rPr lang="en-US" dirty="0" err="1" smtClean="0"/>
              <a:t>ilegal</a:t>
            </a:r>
            <a:r>
              <a:rPr lang="en-US" dirty="0" smtClean="0"/>
              <a:t> </a:t>
            </a:r>
            <a:r>
              <a:rPr lang="en-US" dirty="0" err="1" smtClean="0"/>
              <a:t>recusar</a:t>
            </a:r>
            <a:r>
              <a:rPr lang="en-US" dirty="0" smtClean="0"/>
              <a:t>-se a </a:t>
            </a:r>
            <a:r>
              <a:rPr lang="en-US" dirty="0" err="1" smtClean="0"/>
              <a:t>alugar</a:t>
            </a:r>
            <a:r>
              <a:rPr lang="en-US" dirty="0" smtClean="0"/>
              <a:t> para </a:t>
            </a:r>
            <a:r>
              <a:rPr lang="en-US" dirty="0" err="1" smtClean="0"/>
              <a:t>uma</a:t>
            </a:r>
            <a:r>
              <a:rPr lang="en-US" dirty="0" smtClean="0"/>
              <a:t> </a:t>
            </a:r>
            <a:r>
              <a:rPr lang="en-US" dirty="0" err="1" smtClean="0"/>
              <a:t>pessoa</a:t>
            </a:r>
            <a:r>
              <a:rPr lang="en-US" dirty="0" smtClean="0"/>
              <a:t> </a:t>
            </a:r>
            <a:r>
              <a:rPr lang="en-US" dirty="0" err="1" smtClean="0"/>
              <a:t>por</a:t>
            </a:r>
            <a:r>
              <a:rPr lang="en-US" dirty="0" smtClean="0"/>
              <a:t> </a:t>
            </a:r>
            <a:r>
              <a:rPr lang="en-US" dirty="0" err="1" smtClean="0"/>
              <a:t>que</a:t>
            </a:r>
            <a:r>
              <a:rPr lang="en-US" dirty="0" smtClean="0"/>
              <a:t> </a:t>
            </a:r>
            <a:r>
              <a:rPr lang="en-US" dirty="0" err="1" smtClean="0"/>
              <a:t>esta</a:t>
            </a:r>
            <a:r>
              <a:rPr lang="en-US" dirty="0" smtClean="0"/>
              <a:t> </a:t>
            </a:r>
            <a:r>
              <a:rPr lang="en-US" dirty="0" err="1" smtClean="0"/>
              <a:t>recebe</a:t>
            </a:r>
            <a:r>
              <a:rPr lang="en-US" dirty="0" smtClean="0"/>
              <a:t> </a:t>
            </a:r>
            <a:r>
              <a:rPr lang="en-US" dirty="0" err="1" smtClean="0"/>
              <a:t>Seção</a:t>
            </a:r>
            <a:r>
              <a:rPr lang="en-US" dirty="0" smtClean="0"/>
              <a:t> 8 </a:t>
            </a:r>
            <a:r>
              <a:rPr lang="en-US" dirty="0" err="1" smtClean="0"/>
              <a:t>ou</a:t>
            </a:r>
            <a:r>
              <a:rPr lang="en-US" dirty="0" smtClean="0"/>
              <a:t> </a:t>
            </a:r>
            <a:r>
              <a:rPr lang="en-US" dirty="0" err="1" smtClean="0"/>
              <a:t>qualquer</a:t>
            </a:r>
            <a:r>
              <a:rPr lang="en-US" dirty="0" smtClean="0"/>
              <a:t> </a:t>
            </a:r>
            <a:r>
              <a:rPr lang="en-US" dirty="0" err="1" smtClean="0"/>
              <a:t>auxílio</a:t>
            </a:r>
            <a:r>
              <a:rPr lang="en-US" dirty="0" smtClean="0"/>
              <a:t> </a:t>
            </a:r>
            <a:r>
              <a:rPr lang="en-US" dirty="0" err="1" smtClean="0"/>
              <a:t>público</a:t>
            </a:r>
            <a:r>
              <a:rPr lang="en-US" dirty="0" smtClean="0"/>
              <a:t> federal, </a:t>
            </a:r>
            <a:r>
              <a:rPr lang="en-US" dirty="0" err="1" smtClean="0"/>
              <a:t>estadual</a:t>
            </a:r>
            <a:r>
              <a:rPr lang="en-US" dirty="0" smtClean="0"/>
              <a:t> </a:t>
            </a:r>
            <a:r>
              <a:rPr lang="en-US" dirty="0" err="1" smtClean="0"/>
              <a:t>ou</a:t>
            </a:r>
            <a:r>
              <a:rPr lang="en-US" dirty="0" smtClean="0"/>
              <a:t> local.</a:t>
            </a:r>
          </a:p>
          <a:p>
            <a:r>
              <a:rPr lang="en-US" dirty="0" smtClean="0"/>
              <a:t>É illegal a </a:t>
            </a:r>
            <a:r>
              <a:rPr lang="en-US" dirty="0" err="1" smtClean="0"/>
              <a:t>recusa</a:t>
            </a:r>
            <a:r>
              <a:rPr lang="en-US" dirty="0" smtClean="0"/>
              <a:t>, </a:t>
            </a:r>
            <a:r>
              <a:rPr lang="en-US" dirty="0" err="1" smtClean="0"/>
              <a:t>por</a:t>
            </a:r>
            <a:r>
              <a:rPr lang="en-US" dirty="0" smtClean="0"/>
              <a:t> </a:t>
            </a:r>
            <a:r>
              <a:rPr lang="en-US" dirty="0" err="1" smtClean="0"/>
              <a:t>proprietários</a:t>
            </a:r>
            <a:r>
              <a:rPr lang="en-US" dirty="0" smtClean="0"/>
              <a:t>, de </a:t>
            </a:r>
            <a:r>
              <a:rPr lang="en-US" dirty="0" err="1" smtClean="0"/>
              <a:t>aceitar</a:t>
            </a:r>
            <a:r>
              <a:rPr lang="en-US" dirty="0" smtClean="0"/>
              <a:t> vales de </a:t>
            </a:r>
            <a:r>
              <a:rPr lang="en-US" dirty="0" err="1" smtClean="0"/>
              <a:t>certas</a:t>
            </a:r>
            <a:r>
              <a:rPr lang="en-US" dirty="0" smtClean="0"/>
              <a:t> </a:t>
            </a:r>
            <a:r>
              <a:rPr lang="en-US" dirty="0" err="1" smtClean="0"/>
              <a:t>agências</a:t>
            </a:r>
            <a:r>
              <a:rPr lang="en-US" dirty="0" smtClean="0"/>
              <a:t> </a:t>
            </a:r>
            <a:r>
              <a:rPr lang="en-US" dirty="0" err="1" smtClean="0"/>
              <a:t>habitacionais</a:t>
            </a:r>
            <a:r>
              <a:rPr lang="en-US" dirty="0" smtClean="0"/>
              <a:t>.</a:t>
            </a:r>
          </a:p>
          <a:p>
            <a:r>
              <a:rPr lang="en-US" dirty="0" smtClean="0"/>
              <a:t>É </a:t>
            </a:r>
            <a:r>
              <a:rPr lang="en-US" dirty="0" err="1" smtClean="0"/>
              <a:t>ilegal</a:t>
            </a:r>
            <a:r>
              <a:rPr lang="en-US" dirty="0" smtClean="0"/>
              <a:t> </a:t>
            </a:r>
            <a:r>
              <a:rPr lang="en-US" dirty="0" err="1" smtClean="0"/>
              <a:t>anunciar</a:t>
            </a:r>
            <a:r>
              <a:rPr lang="en-US" dirty="0" smtClean="0"/>
              <a:t> a </a:t>
            </a:r>
            <a:r>
              <a:rPr lang="en-US" dirty="0" err="1" smtClean="0"/>
              <a:t>não</a:t>
            </a:r>
            <a:r>
              <a:rPr lang="en-US" dirty="0" smtClean="0"/>
              <a:t> </a:t>
            </a:r>
            <a:r>
              <a:rPr lang="en-US" dirty="0" err="1" smtClean="0"/>
              <a:t>aceitação</a:t>
            </a:r>
            <a:r>
              <a:rPr lang="en-US" dirty="0" smtClean="0"/>
              <a:t> de </a:t>
            </a:r>
            <a:r>
              <a:rPr lang="en-US" dirty="0" err="1" smtClean="0"/>
              <a:t>Seção</a:t>
            </a:r>
            <a:r>
              <a:rPr lang="en-US" dirty="0" smtClean="0"/>
              <a:t> 8 (</a:t>
            </a:r>
            <a:r>
              <a:rPr lang="en-US" dirty="0" err="1" smtClean="0"/>
              <a:t>ou</a:t>
            </a:r>
            <a:r>
              <a:rPr lang="en-US" dirty="0" smtClean="0"/>
              <a:t> </a:t>
            </a:r>
            <a:r>
              <a:rPr lang="en-US" dirty="0" err="1" smtClean="0"/>
              <a:t>qualquer</a:t>
            </a:r>
            <a:r>
              <a:rPr lang="en-US" dirty="0" smtClean="0"/>
              <a:t> outro vale).</a:t>
            </a:r>
            <a:endParaRPr lang="en-US" dirty="0"/>
          </a:p>
        </p:txBody>
      </p:sp>
    </p:spTree>
    <p:extLst>
      <p:ext uri="{BB962C8B-B14F-4D97-AF65-F5344CB8AC3E}">
        <p14:creationId xmlns:p14="http://schemas.microsoft.com/office/powerpoint/2010/main" val="29431980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6600" dirty="0" err="1" smtClean="0">
                <a:latin typeface="Baveuse" pitchFamily="2" charset="0"/>
              </a:rPr>
              <a:t>Dúvidas</a:t>
            </a:r>
            <a:r>
              <a:rPr lang="en-US" sz="6600" dirty="0" smtClean="0">
                <a:latin typeface="Baveuse" pitchFamily="2" charset="0"/>
              </a:rPr>
              <a:t>?</a:t>
            </a:r>
          </a:p>
          <a:p>
            <a:pPr marL="0" indent="0">
              <a:buNone/>
            </a:pPr>
            <a:endParaRPr lang="en-US" dirty="0"/>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214313"/>
            <a:ext cx="2143125" cy="21431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5883675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8229600" cy="792162"/>
          </a:xfrm>
        </p:spPr>
        <p:txBody>
          <a:bodyPr/>
          <a:lstStyle/>
          <a:p>
            <a:pPr algn="ctr" eaLnBrk="1" hangingPunct="1">
              <a:defRPr/>
            </a:pPr>
            <a:r>
              <a:rPr lang="en-US" sz="3000" b="1" u="sng" dirty="0" smtClean="0"/>
              <a:t>Se </a:t>
            </a:r>
            <a:r>
              <a:rPr lang="en-US" sz="3000" b="1" u="sng" dirty="0" err="1" smtClean="0"/>
              <a:t>você</a:t>
            </a:r>
            <a:r>
              <a:rPr lang="en-US" sz="3000" b="1" u="sng" dirty="0" smtClean="0"/>
              <a:t> </a:t>
            </a:r>
            <a:r>
              <a:rPr lang="en-US" sz="3000" b="1" u="sng" dirty="0" err="1" smtClean="0"/>
              <a:t>acha</a:t>
            </a:r>
            <a:r>
              <a:rPr lang="en-US" sz="3000" b="1" u="sng" dirty="0" smtClean="0"/>
              <a:t> </a:t>
            </a:r>
            <a:r>
              <a:rPr lang="en-US" sz="3000" b="1" u="sng" dirty="0" err="1" smtClean="0"/>
              <a:t>que</a:t>
            </a:r>
            <a:r>
              <a:rPr lang="en-US" sz="3000" b="1" u="sng" dirty="0" smtClean="0"/>
              <a:t> </a:t>
            </a:r>
            <a:r>
              <a:rPr lang="en-US" sz="3000" b="1" u="sng" dirty="0" err="1" smtClean="0"/>
              <a:t>sofreu</a:t>
            </a:r>
            <a:r>
              <a:rPr lang="en-US" sz="3000" b="1" u="sng" dirty="0" smtClean="0"/>
              <a:t> </a:t>
            </a:r>
            <a:r>
              <a:rPr lang="en-US" sz="3000" b="1" u="sng" dirty="0" err="1" smtClean="0"/>
              <a:t>discriminação</a:t>
            </a:r>
            <a:endParaRPr lang="en-US" sz="3000" b="1" u="sng" dirty="0"/>
          </a:p>
        </p:txBody>
      </p:sp>
      <p:sp>
        <p:nvSpPr>
          <p:cNvPr id="17411" name="Rectangle 3"/>
          <p:cNvSpPr>
            <a:spLocks noGrp="1" noChangeArrowheads="1"/>
          </p:cNvSpPr>
          <p:nvPr>
            <p:ph type="body" sz="half" idx="1"/>
          </p:nvPr>
        </p:nvSpPr>
        <p:spPr>
          <a:xfrm>
            <a:off x="457200" y="1219200"/>
            <a:ext cx="4038600" cy="4759325"/>
          </a:xfrm>
        </p:spPr>
        <p:txBody>
          <a:bodyPr>
            <a:normAutofit lnSpcReduction="10000"/>
          </a:bodyPr>
          <a:lstStyle/>
          <a:p>
            <a:pPr eaLnBrk="1" hangingPunct="1">
              <a:lnSpc>
                <a:spcPct val="80000"/>
              </a:lnSpc>
              <a:buFont typeface="Wingdings" charset="0"/>
              <a:buNone/>
              <a:defRPr/>
            </a:pPr>
            <a:r>
              <a:rPr lang="en-US" sz="1600" b="1" dirty="0"/>
              <a:t>Boston Fair </a:t>
            </a:r>
            <a:r>
              <a:rPr lang="en-US" sz="1600" b="1" dirty="0" smtClean="0"/>
              <a:t>Housing </a:t>
            </a:r>
            <a:r>
              <a:rPr lang="en-US" sz="1600" b="1" dirty="0"/>
              <a:t>Commission</a:t>
            </a:r>
          </a:p>
          <a:p>
            <a:pPr eaLnBrk="1" hangingPunct="1">
              <a:lnSpc>
                <a:spcPct val="80000"/>
              </a:lnSpc>
              <a:buFont typeface="Wingdings" charset="0"/>
              <a:buNone/>
              <a:defRPr/>
            </a:pPr>
            <a:r>
              <a:rPr lang="en-US" sz="1600" dirty="0"/>
              <a:t>1 City Hall Plaza, Room 966</a:t>
            </a:r>
          </a:p>
          <a:p>
            <a:pPr eaLnBrk="1" hangingPunct="1">
              <a:lnSpc>
                <a:spcPct val="80000"/>
              </a:lnSpc>
              <a:buFont typeface="Wingdings" charset="0"/>
              <a:buNone/>
              <a:defRPr/>
            </a:pPr>
            <a:r>
              <a:rPr lang="en-US" sz="1600" dirty="0"/>
              <a:t>Boston, MA 0220</a:t>
            </a:r>
          </a:p>
          <a:p>
            <a:pPr eaLnBrk="1" hangingPunct="1">
              <a:lnSpc>
                <a:spcPct val="80000"/>
              </a:lnSpc>
              <a:buFont typeface="Wingdings" charset="0"/>
              <a:buNone/>
              <a:defRPr/>
            </a:pPr>
            <a:r>
              <a:rPr lang="en-US" sz="1600" dirty="0" smtClean="0"/>
              <a:t>Tel: 617.635.4408</a:t>
            </a:r>
          </a:p>
          <a:p>
            <a:pPr>
              <a:lnSpc>
                <a:spcPct val="80000"/>
              </a:lnSpc>
              <a:buNone/>
              <a:defRPr/>
            </a:pPr>
            <a:r>
              <a:rPr lang="en-US" sz="1600" dirty="0" err="1"/>
              <a:t>Usuários</a:t>
            </a:r>
            <a:r>
              <a:rPr lang="en-US" sz="1600" dirty="0"/>
              <a:t> de TTY </a:t>
            </a:r>
            <a:r>
              <a:rPr lang="en-US" sz="1600" dirty="0" err="1"/>
              <a:t>liguem</a:t>
            </a:r>
            <a:r>
              <a:rPr lang="en-US" sz="1600" dirty="0"/>
              <a:t> para MA Relay Service 1-800-439-2370</a:t>
            </a:r>
          </a:p>
          <a:p>
            <a:pPr eaLnBrk="1" hangingPunct="1">
              <a:lnSpc>
                <a:spcPct val="80000"/>
              </a:lnSpc>
              <a:buFont typeface="Wingdings" charset="0"/>
              <a:buNone/>
              <a:defRPr/>
            </a:pPr>
            <a:r>
              <a:rPr lang="en-US" sz="1600" dirty="0" smtClean="0">
                <a:hlinkClick r:id="rId3"/>
              </a:rPr>
              <a:t>www.cityofboston.gov/civildireitos</a:t>
            </a:r>
            <a:r>
              <a:rPr lang="en-US" sz="1600" dirty="0"/>
              <a:t/>
            </a:r>
            <a:br>
              <a:rPr lang="en-US" sz="1600" dirty="0"/>
            </a:br>
            <a:endParaRPr lang="en-US" sz="1600" b="1" dirty="0"/>
          </a:p>
          <a:p>
            <a:pPr eaLnBrk="1" hangingPunct="1">
              <a:lnSpc>
                <a:spcPct val="80000"/>
              </a:lnSpc>
              <a:buFont typeface="Wingdings" charset="0"/>
              <a:buNone/>
              <a:defRPr/>
            </a:pPr>
            <a:r>
              <a:rPr lang="en-US" sz="1600" b="1" dirty="0" smtClean="0"/>
              <a:t>Cambridge </a:t>
            </a:r>
            <a:r>
              <a:rPr lang="en-US" sz="1600" b="1" dirty="0"/>
              <a:t>Human </a:t>
            </a:r>
            <a:r>
              <a:rPr lang="en-US" sz="1600" b="1" dirty="0" err="1" smtClean="0"/>
              <a:t>direitos</a:t>
            </a:r>
            <a:r>
              <a:rPr lang="en-US" sz="1600" b="1" dirty="0" smtClean="0"/>
              <a:t> </a:t>
            </a:r>
            <a:r>
              <a:rPr lang="en-US" sz="1600" b="1" dirty="0"/>
              <a:t>Commission</a:t>
            </a:r>
          </a:p>
          <a:p>
            <a:pPr eaLnBrk="1" hangingPunct="1">
              <a:lnSpc>
                <a:spcPct val="80000"/>
              </a:lnSpc>
              <a:buFont typeface="Wingdings" charset="0"/>
              <a:buNone/>
              <a:defRPr/>
            </a:pPr>
            <a:r>
              <a:rPr lang="en-US" sz="1600" dirty="0"/>
              <a:t>51 Inman Street, 2nd Floor</a:t>
            </a:r>
          </a:p>
          <a:p>
            <a:pPr eaLnBrk="1" hangingPunct="1">
              <a:lnSpc>
                <a:spcPct val="80000"/>
              </a:lnSpc>
              <a:buFont typeface="Wingdings" charset="0"/>
              <a:buNone/>
              <a:defRPr/>
            </a:pPr>
            <a:r>
              <a:rPr lang="en-US" sz="1600" dirty="0"/>
              <a:t>Cambridge, MA 02139</a:t>
            </a:r>
          </a:p>
          <a:p>
            <a:pPr eaLnBrk="1" hangingPunct="1">
              <a:lnSpc>
                <a:spcPct val="80000"/>
              </a:lnSpc>
              <a:buFont typeface="Wingdings" charset="0"/>
              <a:buNone/>
              <a:defRPr/>
            </a:pPr>
            <a:r>
              <a:rPr lang="en-US" sz="1600" dirty="0" smtClean="0"/>
              <a:t>Tel: 617</a:t>
            </a:r>
            <a:r>
              <a:rPr lang="en-US" sz="1600" dirty="0"/>
              <a:t>-</a:t>
            </a:r>
            <a:r>
              <a:rPr lang="en-US" sz="1600" dirty="0" smtClean="0"/>
              <a:t>349</a:t>
            </a:r>
            <a:r>
              <a:rPr lang="en-US" sz="1600" dirty="0"/>
              <a:t>-4396</a:t>
            </a:r>
          </a:p>
          <a:p>
            <a:pPr eaLnBrk="1" hangingPunct="1">
              <a:lnSpc>
                <a:spcPct val="80000"/>
              </a:lnSpc>
              <a:buFont typeface="Wingdings" charset="0"/>
              <a:buNone/>
              <a:defRPr/>
            </a:pPr>
            <a:r>
              <a:rPr lang="en-US" sz="1600" dirty="0"/>
              <a:t>TTY: </a:t>
            </a:r>
            <a:r>
              <a:rPr lang="en-US" sz="1600" dirty="0" smtClean="0"/>
              <a:t>617-492</a:t>
            </a:r>
            <a:r>
              <a:rPr lang="en-US" sz="1600" dirty="0"/>
              <a:t>-0235</a:t>
            </a:r>
          </a:p>
          <a:p>
            <a:pPr eaLnBrk="1" hangingPunct="1">
              <a:lnSpc>
                <a:spcPct val="80000"/>
              </a:lnSpc>
              <a:buFont typeface="Wingdings" charset="0"/>
              <a:buNone/>
              <a:defRPr/>
            </a:pPr>
            <a:r>
              <a:rPr lang="en-US" sz="1600" dirty="0">
                <a:hlinkClick r:id="rId4"/>
              </a:rPr>
              <a:t>www.cambridgema.gov/HRC</a:t>
            </a:r>
            <a:endParaRPr lang="en-US" sz="1600" dirty="0"/>
          </a:p>
          <a:p>
            <a:pPr eaLnBrk="1" hangingPunct="1">
              <a:lnSpc>
                <a:spcPct val="80000"/>
              </a:lnSpc>
              <a:buFont typeface="Wingdings" charset="0"/>
              <a:buNone/>
              <a:defRPr/>
            </a:pPr>
            <a:endParaRPr lang="en-US" sz="1600" dirty="0" smtClean="0"/>
          </a:p>
          <a:p>
            <a:pPr eaLnBrk="1" hangingPunct="1">
              <a:lnSpc>
                <a:spcPct val="80000"/>
              </a:lnSpc>
              <a:buFont typeface="Wingdings" charset="0"/>
              <a:buNone/>
              <a:defRPr/>
            </a:pPr>
            <a:r>
              <a:rPr lang="en-US" sz="1600" b="1" dirty="0"/>
              <a:t>Suffolk University </a:t>
            </a:r>
            <a:r>
              <a:rPr lang="en-US" sz="1600" b="1" dirty="0" smtClean="0"/>
              <a:t>lei </a:t>
            </a:r>
            <a:r>
              <a:rPr lang="en-US" sz="1600" b="1" dirty="0"/>
              <a:t>School (clinic)</a:t>
            </a:r>
          </a:p>
          <a:p>
            <a:pPr eaLnBrk="1" hangingPunct="1">
              <a:lnSpc>
                <a:spcPct val="80000"/>
              </a:lnSpc>
              <a:buFont typeface="Wingdings" charset="0"/>
              <a:buNone/>
              <a:defRPr/>
            </a:pPr>
            <a:r>
              <a:rPr lang="en-US" sz="1600" dirty="0"/>
              <a:t>120 Tremont Street</a:t>
            </a:r>
          </a:p>
          <a:p>
            <a:pPr eaLnBrk="1" hangingPunct="1">
              <a:lnSpc>
                <a:spcPct val="80000"/>
              </a:lnSpc>
              <a:buFont typeface="Wingdings" charset="0"/>
              <a:buNone/>
              <a:defRPr/>
            </a:pPr>
            <a:r>
              <a:rPr lang="en-US" sz="1600" dirty="0"/>
              <a:t>Boston, MA 02108</a:t>
            </a:r>
          </a:p>
          <a:p>
            <a:pPr eaLnBrk="1" hangingPunct="1">
              <a:lnSpc>
                <a:spcPct val="80000"/>
              </a:lnSpc>
              <a:buFont typeface="Wingdings" charset="0"/>
              <a:buNone/>
              <a:defRPr/>
            </a:pPr>
            <a:r>
              <a:rPr lang="en-US" sz="1600" dirty="0" smtClean="0"/>
              <a:t>Tel: </a:t>
            </a:r>
            <a:r>
              <a:rPr lang="en-US" sz="1600" dirty="0"/>
              <a:t>617-573-8778</a:t>
            </a:r>
          </a:p>
          <a:p>
            <a:pPr eaLnBrk="1" hangingPunct="1">
              <a:lnSpc>
                <a:spcPct val="80000"/>
              </a:lnSpc>
              <a:buFont typeface="Wingdings" charset="0"/>
              <a:buNone/>
              <a:defRPr/>
            </a:pPr>
            <a:r>
              <a:rPr lang="en-US" sz="1600" dirty="0"/>
              <a:t>TTY: 617-994-6813</a:t>
            </a:r>
          </a:p>
          <a:p>
            <a:pPr eaLnBrk="1" hangingPunct="1">
              <a:lnSpc>
                <a:spcPct val="80000"/>
              </a:lnSpc>
              <a:buFont typeface="Wingdings" charset="0"/>
              <a:buNone/>
              <a:defRPr/>
            </a:pPr>
            <a:r>
              <a:rPr lang="en-US" sz="1600" dirty="0">
                <a:hlinkClick r:id="rId5"/>
              </a:rPr>
              <a:t>http://</a:t>
            </a:r>
            <a:r>
              <a:rPr lang="en-US" sz="1600" dirty="0" smtClean="0">
                <a:hlinkClick r:id="rId5"/>
              </a:rPr>
              <a:t>www.suffolk.edu/lei/academics/26012.php</a:t>
            </a:r>
            <a:r>
              <a:rPr lang="en-US" sz="1600" dirty="0" smtClean="0"/>
              <a:t> </a:t>
            </a:r>
            <a:endParaRPr lang="en-US" sz="1600" dirty="0"/>
          </a:p>
          <a:p>
            <a:pPr eaLnBrk="1" hangingPunct="1">
              <a:lnSpc>
                <a:spcPct val="80000"/>
              </a:lnSpc>
              <a:buFont typeface="Wingdings" charset="0"/>
              <a:buNone/>
              <a:defRPr/>
            </a:pPr>
            <a:endParaRPr lang="en-US" sz="1600" dirty="0"/>
          </a:p>
        </p:txBody>
      </p:sp>
      <p:sp>
        <p:nvSpPr>
          <p:cNvPr id="17412" name="Rectangle 4"/>
          <p:cNvSpPr>
            <a:spLocks noGrp="1" noChangeArrowheads="1"/>
          </p:cNvSpPr>
          <p:nvPr>
            <p:ph type="body" sz="half" idx="2"/>
          </p:nvPr>
        </p:nvSpPr>
        <p:spPr>
          <a:xfrm>
            <a:off x="4648200" y="1259910"/>
            <a:ext cx="4038600" cy="5562600"/>
          </a:xfrm>
        </p:spPr>
        <p:txBody>
          <a:bodyPr/>
          <a:lstStyle/>
          <a:p>
            <a:pPr eaLnBrk="1" hangingPunct="1">
              <a:lnSpc>
                <a:spcPct val="80000"/>
              </a:lnSpc>
              <a:buFont typeface="Wingdings" charset="0"/>
              <a:buNone/>
              <a:defRPr/>
            </a:pPr>
            <a:r>
              <a:rPr lang="en-US" sz="1600" b="1" dirty="0"/>
              <a:t>Fair </a:t>
            </a:r>
            <a:r>
              <a:rPr lang="en-US" sz="1600" b="1" dirty="0" smtClean="0"/>
              <a:t>Housing Center de Greater </a:t>
            </a:r>
            <a:r>
              <a:rPr lang="en-US" sz="1600" b="1" dirty="0"/>
              <a:t>Boston</a:t>
            </a:r>
          </a:p>
          <a:p>
            <a:pPr eaLnBrk="1" hangingPunct="1">
              <a:lnSpc>
                <a:spcPct val="80000"/>
              </a:lnSpc>
              <a:buFont typeface="Wingdings" charset="0"/>
              <a:buNone/>
              <a:defRPr/>
            </a:pPr>
            <a:r>
              <a:rPr lang="en-US" sz="1600" dirty="0"/>
              <a:t>59 Temple Place #1105</a:t>
            </a:r>
          </a:p>
          <a:p>
            <a:pPr eaLnBrk="1" hangingPunct="1">
              <a:lnSpc>
                <a:spcPct val="80000"/>
              </a:lnSpc>
              <a:buFont typeface="Wingdings" charset="0"/>
              <a:buNone/>
              <a:defRPr/>
            </a:pPr>
            <a:r>
              <a:rPr lang="en-US" sz="1600" dirty="0"/>
              <a:t>Boston, MA 02111</a:t>
            </a:r>
          </a:p>
          <a:p>
            <a:pPr eaLnBrk="1" hangingPunct="1">
              <a:lnSpc>
                <a:spcPct val="80000"/>
              </a:lnSpc>
              <a:buFont typeface="Wingdings" charset="0"/>
              <a:buNone/>
              <a:defRPr/>
            </a:pPr>
            <a:r>
              <a:rPr lang="en-US" sz="1600" dirty="0" smtClean="0"/>
              <a:t>Tel: </a:t>
            </a:r>
            <a:r>
              <a:rPr lang="en-US" sz="1600" dirty="0"/>
              <a:t>617-399-0491</a:t>
            </a:r>
          </a:p>
          <a:p>
            <a:pPr>
              <a:lnSpc>
                <a:spcPct val="80000"/>
              </a:lnSpc>
              <a:buNone/>
              <a:defRPr/>
            </a:pPr>
            <a:r>
              <a:rPr lang="en-US" sz="1600" dirty="0" err="1"/>
              <a:t>Usuários</a:t>
            </a:r>
            <a:r>
              <a:rPr lang="en-US" sz="1600" dirty="0"/>
              <a:t> de TTY </a:t>
            </a:r>
            <a:r>
              <a:rPr lang="en-US" sz="1600" dirty="0" err="1"/>
              <a:t>liguem</a:t>
            </a:r>
            <a:r>
              <a:rPr lang="en-US" sz="1600" dirty="0"/>
              <a:t> para MA Relay Service 1-800-439-2370</a:t>
            </a:r>
          </a:p>
          <a:p>
            <a:pPr eaLnBrk="1" hangingPunct="1">
              <a:lnSpc>
                <a:spcPct val="80000"/>
              </a:lnSpc>
              <a:buFont typeface="Wingdings" charset="0"/>
              <a:buNone/>
              <a:defRPr/>
            </a:pPr>
            <a:r>
              <a:rPr lang="en-US" sz="1600" dirty="0" smtClean="0">
                <a:hlinkClick r:id="rId6"/>
              </a:rPr>
              <a:t>www.bostonfairhabitação.org</a:t>
            </a:r>
            <a:r>
              <a:rPr lang="en-US" sz="1600" dirty="0" smtClean="0"/>
              <a:t> </a:t>
            </a:r>
            <a:r>
              <a:rPr lang="en-US" sz="1600" dirty="0"/>
              <a:t/>
            </a:r>
            <a:br>
              <a:rPr lang="en-US" sz="1600" dirty="0"/>
            </a:br>
            <a:endParaRPr lang="en-US" sz="1600" dirty="0"/>
          </a:p>
          <a:p>
            <a:pPr eaLnBrk="1" hangingPunct="1">
              <a:lnSpc>
                <a:spcPct val="80000"/>
              </a:lnSpc>
              <a:buFont typeface="Wingdings" charset="0"/>
              <a:buNone/>
              <a:defRPr/>
            </a:pPr>
            <a:r>
              <a:rPr lang="en-US" sz="1600" b="1" dirty="0" smtClean="0"/>
              <a:t>HUD </a:t>
            </a:r>
            <a:r>
              <a:rPr lang="en-US" sz="1600" b="1" dirty="0"/>
              <a:t>FHEO Region I</a:t>
            </a:r>
          </a:p>
          <a:p>
            <a:pPr eaLnBrk="1" hangingPunct="1">
              <a:lnSpc>
                <a:spcPct val="80000"/>
              </a:lnSpc>
              <a:buFont typeface="Wingdings" charset="0"/>
              <a:buNone/>
              <a:defRPr/>
            </a:pPr>
            <a:r>
              <a:rPr lang="en-US" sz="1600" dirty="0"/>
              <a:t>Thomas P. O'Neill, Jr. Federal Building</a:t>
            </a:r>
          </a:p>
          <a:p>
            <a:pPr eaLnBrk="1" hangingPunct="1">
              <a:lnSpc>
                <a:spcPct val="80000"/>
              </a:lnSpc>
              <a:buFont typeface="Wingdings" charset="0"/>
              <a:buNone/>
              <a:defRPr/>
            </a:pPr>
            <a:r>
              <a:rPr lang="en-US" sz="1600" dirty="0"/>
              <a:t>10 Causeway Street, </a:t>
            </a:r>
          </a:p>
          <a:p>
            <a:pPr eaLnBrk="1" hangingPunct="1">
              <a:lnSpc>
                <a:spcPct val="80000"/>
              </a:lnSpc>
              <a:buFont typeface="Wingdings" charset="0"/>
              <a:buNone/>
              <a:defRPr/>
            </a:pPr>
            <a:r>
              <a:rPr lang="en-US" sz="1600" dirty="0"/>
              <a:t>Boston, Massachusetts 02222-1092</a:t>
            </a:r>
          </a:p>
          <a:p>
            <a:pPr eaLnBrk="1" hangingPunct="1">
              <a:lnSpc>
                <a:spcPct val="80000"/>
              </a:lnSpc>
              <a:buFont typeface="Wingdings" charset="0"/>
              <a:buNone/>
              <a:defRPr/>
            </a:pPr>
            <a:r>
              <a:rPr lang="en-US" sz="1600" dirty="0" smtClean="0"/>
              <a:t>Tel: 617</a:t>
            </a:r>
            <a:r>
              <a:rPr lang="en-US" sz="1600" dirty="0"/>
              <a:t>-</a:t>
            </a:r>
            <a:r>
              <a:rPr lang="en-US" sz="1600" dirty="0" smtClean="0"/>
              <a:t>994</a:t>
            </a:r>
            <a:r>
              <a:rPr lang="en-US" sz="1600" dirty="0"/>
              <a:t>-8300</a:t>
            </a:r>
          </a:p>
          <a:p>
            <a:pPr eaLnBrk="1" hangingPunct="1">
              <a:lnSpc>
                <a:spcPct val="80000"/>
              </a:lnSpc>
              <a:buFont typeface="Wingdings" charset="0"/>
              <a:buNone/>
              <a:defRPr/>
            </a:pPr>
            <a:r>
              <a:rPr lang="en-US" sz="1600" dirty="0" smtClean="0"/>
              <a:t>Toll Free: 1</a:t>
            </a:r>
            <a:r>
              <a:rPr lang="en-US" sz="1600" dirty="0"/>
              <a:t>-800-827-5005</a:t>
            </a:r>
          </a:p>
          <a:p>
            <a:pPr eaLnBrk="1" hangingPunct="1">
              <a:lnSpc>
                <a:spcPct val="80000"/>
              </a:lnSpc>
              <a:buFont typeface="Wingdings" charset="0"/>
              <a:buNone/>
              <a:defRPr/>
            </a:pPr>
            <a:r>
              <a:rPr lang="en-US" sz="1600" dirty="0" smtClean="0"/>
              <a:t>TTY: 617-565</a:t>
            </a:r>
            <a:r>
              <a:rPr lang="en-US" sz="1600" dirty="0"/>
              <a:t>-</a:t>
            </a:r>
            <a:r>
              <a:rPr lang="en-US" sz="1600" dirty="0" smtClean="0"/>
              <a:t>5453</a:t>
            </a:r>
            <a:br>
              <a:rPr lang="en-US" sz="1600" dirty="0" smtClean="0"/>
            </a:br>
            <a:endParaRPr lang="en-US" sz="1600" dirty="0" smtClean="0"/>
          </a:p>
          <a:p>
            <a:pPr eaLnBrk="1" hangingPunct="1">
              <a:lnSpc>
                <a:spcPct val="80000"/>
              </a:lnSpc>
              <a:buFont typeface="Wingdings" charset="0"/>
              <a:buNone/>
              <a:defRPr/>
            </a:pPr>
            <a:r>
              <a:rPr lang="en-US" sz="1600" b="1" dirty="0"/>
              <a:t>MA Commission Against </a:t>
            </a:r>
            <a:r>
              <a:rPr lang="en-US" sz="1600" b="1" dirty="0" err="1" smtClean="0"/>
              <a:t>Discriminação</a:t>
            </a:r>
            <a:r>
              <a:rPr lang="en-US" sz="1600" b="1" dirty="0" smtClean="0"/>
              <a:t>     </a:t>
            </a:r>
            <a:endParaRPr lang="en-US" sz="1600" dirty="0"/>
          </a:p>
          <a:p>
            <a:pPr eaLnBrk="1" hangingPunct="1">
              <a:lnSpc>
                <a:spcPct val="80000"/>
              </a:lnSpc>
              <a:buFont typeface="Wingdings" charset="0"/>
              <a:buNone/>
              <a:defRPr/>
            </a:pPr>
            <a:r>
              <a:rPr lang="en-US" sz="1600" dirty="0"/>
              <a:t>One </a:t>
            </a:r>
            <a:r>
              <a:rPr lang="en-US" sz="1600" dirty="0" err="1"/>
              <a:t>Ashburton</a:t>
            </a:r>
            <a:r>
              <a:rPr lang="en-US" sz="1600" dirty="0"/>
              <a:t> Place</a:t>
            </a:r>
          </a:p>
          <a:p>
            <a:pPr eaLnBrk="1" hangingPunct="1">
              <a:lnSpc>
                <a:spcPct val="80000"/>
              </a:lnSpc>
              <a:buFont typeface="Wingdings" charset="0"/>
              <a:buNone/>
              <a:defRPr/>
            </a:pPr>
            <a:r>
              <a:rPr lang="en-US" sz="1600" dirty="0"/>
              <a:t>Boston, MA 02108</a:t>
            </a:r>
          </a:p>
          <a:p>
            <a:pPr eaLnBrk="1" hangingPunct="1">
              <a:lnSpc>
                <a:spcPct val="80000"/>
              </a:lnSpc>
              <a:buFont typeface="Wingdings" charset="0"/>
              <a:buNone/>
              <a:defRPr/>
            </a:pPr>
            <a:r>
              <a:rPr lang="en-US" sz="1600" dirty="0" smtClean="0"/>
              <a:t>Tel: </a:t>
            </a:r>
            <a:r>
              <a:rPr lang="en-US" sz="1600" dirty="0"/>
              <a:t>617-994-6000</a:t>
            </a:r>
          </a:p>
          <a:p>
            <a:pPr eaLnBrk="1" hangingPunct="1">
              <a:lnSpc>
                <a:spcPct val="80000"/>
              </a:lnSpc>
              <a:buFont typeface="Wingdings" charset="0"/>
              <a:buNone/>
              <a:defRPr/>
            </a:pPr>
            <a:r>
              <a:rPr lang="en-US" sz="1600" dirty="0"/>
              <a:t>TTY: </a:t>
            </a:r>
            <a:r>
              <a:rPr lang="en-US" sz="1600" dirty="0" smtClean="0"/>
              <a:t>617-994-6196</a:t>
            </a:r>
            <a:endParaRPr lang="en-US" sz="1600" b="1" dirty="0" smtClean="0"/>
          </a:p>
        </p:txBody>
      </p:sp>
    </p:spTree>
    <p:extLst>
      <p:ext uri="{BB962C8B-B14F-4D97-AF65-F5344CB8AC3E}">
        <p14:creationId xmlns:p14="http://schemas.microsoft.com/office/powerpoint/2010/main" val="2517959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609600"/>
            <a:ext cx="8229600" cy="1143000"/>
          </a:xfrm>
        </p:spPr>
        <p:txBody>
          <a:bodyPr>
            <a:noAutofit/>
          </a:bodyPr>
          <a:lstStyle/>
          <a:p>
            <a:r>
              <a:rPr lang="en-US" sz="3200" dirty="0" smtClean="0"/>
              <a:t>Um </a:t>
            </a:r>
            <a:r>
              <a:rPr lang="en-US" sz="3200" dirty="0" err="1" smtClean="0"/>
              <a:t>proprietário</a:t>
            </a:r>
            <a:r>
              <a:rPr lang="en-US" sz="3200" dirty="0" smtClean="0"/>
              <a:t> </a:t>
            </a:r>
            <a:r>
              <a:rPr lang="en-US" sz="3200" dirty="0" err="1" smtClean="0"/>
              <a:t>que</a:t>
            </a:r>
            <a:r>
              <a:rPr lang="en-US" sz="3200" dirty="0" smtClean="0"/>
              <a:t> é </a:t>
            </a:r>
            <a:r>
              <a:rPr lang="en-US" sz="3200" dirty="0" err="1" smtClean="0"/>
              <a:t>católico</a:t>
            </a:r>
            <a:r>
              <a:rPr lang="en-US" sz="3200" dirty="0" smtClean="0"/>
              <a:t> </a:t>
            </a:r>
            <a:r>
              <a:rPr lang="en-US" sz="3200" dirty="0" err="1" smtClean="0"/>
              <a:t>pode</a:t>
            </a:r>
            <a:r>
              <a:rPr lang="en-US" sz="3200" dirty="0" smtClean="0"/>
              <a:t> se </a:t>
            </a:r>
            <a:r>
              <a:rPr lang="en-US" sz="3200" dirty="0" err="1" smtClean="0"/>
              <a:t>recusar</a:t>
            </a:r>
            <a:r>
              <a:rPr lang="en-US" sz="3200" dirty="0" smtClean="0"/>
              <a:t> a </a:t>
            </a:r>
            <a:r>
              <a:rPr lang="en-US" sz="3200" dirty="0" err="1" smtClean="0"/>
              <a:t>alugar</a:t>
            </a:r>
            <a:r>
              <a:rPr lang="en-US" sz="3200" dirty="0" smtClean="0"/>
              <a:t> para um </a:t>
            </a:r>
            <a:r>
              <a:rPr lang="en-US" sz="3200" dirty="0" err="1" smtClean="0"/>
              <a:t>homem</a:t>
            </a:r>
            <a:r>
              <a:rPr lang="en-US" sz="3200" dirty="0" smtClean="0"/>
              <a:t> e </a:t>
            </a:r>
            <a:r>
              <a:rPr lang="en-US" sz="3200" dirty="0" err="1" smtClean="0"/>
              <a:t>mulher</a:t>
            </a:r>
            <a:r>
              <a:rPr lang="en-US" sz="3200" dirty="0" smtClean="0"/>
              <a:t> </a:t>
            </a:r>
            <a:r>
              <a:rPr lang="en-US" sz="3200" dirty="0" err="1" smtClean="0"/>
              <a:t>sem</a:t>
            </a:r>
            <a:r>
              <a:rPr lang="en-US" sz="3200" dirty="0" smtClean="0"/>
              <a:t> </a:t>
            </a:r>
            <a:r>
              <a:rPr lang="en-US" sz="3200" dirty="0" err="1" smtClean="0"/>
              <a:t>parentesco</a:t>
            </a:r>
            <a:r>
              <a:rPr lang="en-US" sz="3200" dirty="0" smtClean="0"/>
              <a:t>, </a:t>
            </a:r>
            <a:r>
              <a:rPr lang="en-US" sz="3200" dirty="0" err="1" smtClean="0"/>
              <a:t>que</a:t>
            </a:r>
            <a:r>
              <a:rPr lang="en-US" sz="3200" dirty="0" smtClean="0"/>
              <a:t> </a:t>
            </a:r>
            <a:r>
              <a:rPr lang="en-US" sz="3200" dirty="0" err="1" smtClean="0"/>
              <a:t>desejam</a:t>
            </a:r>
            <a:r>
              <a:rPr lang="en-US" sz="3200" dirty="0" smtClean="0"/>
              <a:t> </a:t>
            </a:r>
            <a:r>
              <a:rPr lang="en-US" sz="3200" dirty="0" err="1" smtClean="0"/>
              <a:t>morar</a:t>
            </a:r>
            <a:r>
              <a:rPr lang="en-US" sz="3200" dirty="0" smtClean="0"/>
              <a:t> </a:t>
            </a:r>
            <a:r>
              <a:rPr lang="en-US" sz="3200" dirty="0" err="1" smtClean="0"/>
              <a:t>juntos</a:t>
            </a:r>
            <a:r>
              <a:rPr lang="en-US" sz="3200" dirty="0" smtClean="0"/>
              <a:t>, mas </a:t>
            </a:r>
            <a:r>
              <a:rPr lang="en-US" sz="3200" dirty="0" err="1" smtClean="0"/>
              <a:t>não</a:t>
            </a:r>
            <a:r>
              <a:rPr lang="en-US" sz="3200" dirty="0" smtClean="0"/>
              <a:t> </a:t>
            </a:r>
            <a:r>
              <a:rPr lang="en-US" sz="3200" dirty="0" err="1" smtClean="0"/>
              <a:t>são</a:t>
            </a:r>
            <a:r>
              <a:rPr lang="en-US" sz="3200" dirty="0" smtClean="0"/>
              <a:t> </a:t>
            </a:r>
            <a:r>
              <a:rPr lang="en-US" sz="3200" dirty="0" err="1" smtClean="0"/>
              <a:t>casados</a:t>
            </a:r>
            <a:r>
              <a:rPr lang="en-US" sz="3200" dirty="0" smtClean="0"/>
              <a:t>, </a:t>
            </a:r>
            <a:r>
              <a:rPr lang="en-US" sz="3200" dirty="0" err="1" smtClean="0"/>
              <a:t>por</a:t>
            </a:r>
            <a:r>
              <a:rPr lang="en-US" sz="3200" dirty="0" smtClean="0"/>
              <a:t> </a:t>
            </a:r>
            <a:r>
              <a:rPr lang="en-US" sz="3200" dirty="0" err="1" smtClean="0"/>
              <a:t>que</a:t>
            </a:r>
            <a:r>
              <a:rPr lang="en-US" sz="3200" dirty="0" smtClean="0"/>
              <a:t> a </a:t>
            </a:r>
            <a:r>
              <a:rPr lang="en-US" sz="3200" dirty="0" err="1" smtClean="0"/>
              <a:t>religião</a:t>
            </a:r>
            <a:r>
              <a:rPr lang="en-US" sz="3200" dirty="0" smtClean="0"/>
              <a:t> do </a:t>
            </a:r>
            <a:r>
              <a:rPr lang="en-US" sz="3200" dirty="0" err="1" smtClean="0"/>
              <a:t>proprietário</a:t>
            </a:r>
            <a:r>
              <a:rPr lang="en-US" sz="3200" dirty="0" smtClean="0"/>
              <a:t> </a:t>
            </a:r>
            <a:r>
              <a:rPr lang="en-US" sz="3200" dirty="0" err="1" smtClean="0"/>
              <a:t>proíbe</a:t>
            </a:r>
            <a:r>
              <a:rPr lang="en-US" sz="3200" dirty="0" smtClean="0"/>
              <a:t> </a:t>
            </a:r>
            <a:r>
              <a:rPr lang="en-US" sz="3200" dirty="0" err="1" smtClean="0"/>
              <a:t>tal</a:t>
            </a:r>
            <a:r>
              <a:rPr lang="en-US" sz="3200" dirty="0" smtClean="0"/>
              <a:t> </a:t>
            </a:r>
            <a:r>
              <a:rPr lang="en-US" sz="3200" dirty="0" err="1" smtClean="0"/>
              <a:t>convivência</a:t>
            </a:r>
            <a:r>
              <a:rPr lang="en-US" sz="3200" dirty="0" smtClean="0"/>
              <a:t>.</a:t>
            </a:r>
            <a:endParaRPr lang="en-US" sz="3200" dirty="0"/>
          </a:p>
        </p:txBody>
      </p:sp>
      <p:sp>
        <p:nvSpPr>
          <p:cNvPr id="3" name="TPAnswers"/>
          <p:cNvSpPr>
            <a:spLocks noGrp="1"/>
          </p:cNvSpPr>
          <p:nvPr>
            <p:ph type="body" idx="1"/>
          </p:nvPr>
        </p:nvSpPr>
        <p:spPr>
          <a:xfrm>
            <a:off x="457200" y="2590800"/>
            <a:ext cx="3810000" cy="35353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pic>
        <p:nvPicPr>
          <p:cNvPr id="2050" name="Picture 2" descr="C:\Users\jlangowski\AppData\Local\Microsoft\Windows\Temporary Internet Files\Content.IE5\4LL0CCTV\large-Small-House-Icon-166.6-3144[1].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33800" y="4724400"/>
            <a:ext cx="1524000" cy="13287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40677452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 </a:t>
            </a:r>
            <a:r>
              <a:rPr lang="en-US" i="1" u="sng" dirty="0" err="1" smtClean="0"/>
              <a:t>Falso</a:t>
            </a:r>
            <a:endParaRPr lang="en-US" u="sng" dirty="0"/>
          </a:p>
        </p:txBody>
      </p:sp>
      <p:sp>
        <p:nvSpPr>
          <p:cNvPr id="3" name="Content Placeholder 2"/>
          <p:cNvSpPr>
            <a:spLocks noGrp="1"/>
          </p:cNvSpPr>
          <p:nvPr>
            <p:ph idx="1"/>
          </p:nvPr>
        </p:nvSpPr>
        <p:spPr/>
        <p:txBody>
          <a:bodyPr>
            <a:normAutofit/>
          </a:bodyPr>
          <a:lstStyle/>
          <a:p>
            <a:r>
              <a:rPr lang="en-US" i="1" dirty="0" err="1" smtClean="0"/>
              <a:t>Religião</a:t>
            </a:r>
            <a:r>
              <a:rPr lang="en-US" dirty="0" smtClean="0"/>
              <a:t> é </a:t>
            </a:r>
            <a:r>
              <a:rPr lang="en-US" dirty="0" err="1" smtClean="0"/>
              <a:t>uma</a:t>
            </a:r>
            <a:r>
              <a:rPr lang="en-US" dirty="0" smtClean="0"/>
              <a:t> </a:t>
            </a:r>
            <a:r>
              <a:rPr lang="en-US" dirty="0" err="1" smtClean="0"/>
              <a:t>classe</a:t>
            </a:r>
            <a:r>
              <a:rPr lang="en-US" dirty="0" smtClean="0"/>
              <a:t> </a:t>
            </a:r>
            <a:r>
              <a:rPr lang="en-US" dirty="0" err="1" smtClean="0"/>
              <a:t>protegida</a:t>
            </a:r>
            <a:r>
              <a:rPr lang="en-US" dirty="0" smtClean="0"/>
              <a:t>; </a:t>
            </a:r>
            <a:r>
              <a:rPr lang="en-US" dirty="0" err="1" smtClean="0"/>
              <a:t>entretanto</a:t>
            </a:r>
            <a:r>
              <a:rPr lang="en-US" dirty="0" smtClean="0"/>
              <a:t>, é </a:t>
            </a:r>
            <a:r>
              <a:rPr lang="en-US" dirty="0" err="1" smtClean="0"/>
              <a:t>uma</a:t>
            </a:r>
            <a:r>
              <a:rPr lang="en-US" dirty="0" smtClean="0"/>
              <a:t> </a:t>
            </a:r>
            <a:r>
              <a:rPr lang="en-US" dirty="0" err="1" smtClean="0"/>
              <a:t>classe</a:t>
            </a:r>
            <a:r>
              <a:rPr lang="en-US" dirty="0" smtClean="0"/>
              <a:t> </a:t>
            </a:r>
            <a:r>
              <a:rPr lang="en-US" dirty="0" err="1" smtClean="0"/>
              <a:t>protegida</a:t>
            </a:r>
            <a:r>
              <a:rPr lang="en-US" dirty="0" smtClean="0"/>
              <a:t> da </a:t>
            </a:r>
            <a:r>
              <a:rPr lang="en-US" dirty="0" err="1" smtClean="0"/>
              <a:t>pessoa</a:t>
            </a:r>
            <a:r>
              <a:rPr lang="en-US" dirty="0" smtClean="0"/>
              <a:t> </a:t>
            </a:r>
            <a:r>
              <a:rPr lang="en-US" i="1" dirty="0" err="1" smtClean="0"/>
              <a:t>em</a:t>
            </a:r>
            <a:r>
              <a:rPr lang="en-US" i="1" dirty="0" smtClean="0"/>
              <a:t> </a:t>
            </a:r>
            <a:r>
              <a:rPr lang="en-US" i="1" dirty="0" err="1" smtClean="0"/>
              <a:t>busca</a:t>
            </a:r>
            <a:r>
              <a:rPr lang="en-US" i="1" dirty="0" smtClean="0"/>
              <a:t> </a:t>
            </a:r>
            <a:r>
              <a:rPr lang="en-US" dirty="0" smtClean="0"/>
              <a:t>de </a:t>
            </a:r>
            <a:r>
              <a:rPr lang="en-US" dirty="0" err="1" smtClean="0"/>
              <a:t>habitaçã</a:t>
            </a:r>
            <a:r>
              <a:rPr lang="en-US" dirty="0" smtClean="0"/>
              <a:t>, e </a:t>
            </a:r>
            <a:r>
              <a:rPr lang="en-US" dirty="0" err="1" smtClean="0"/>
              <a:t>não</a:t>
            </a:r>
            <a:r>
              <a:rPr lang="en-US" dirty="0" smtClean="0"/>
              <a:t> do </a:t>
            </a:r>
            <a:r>
              <a:rPr lang="en-US" dirty="0" err="1" smtClean="0"/>
              <a:t>provedor</a:t>
            </a:r>
            <a:r>
              <a:rPr lang="en-US" dirty="0" smtClean="0"/>
              <a:t> </a:t>
            </a:r>
            <a:r>
              <a:rPr lang="en-US" dirty="0" err="1" smtClean="0"/>
              <a:t>habitacional</a:t>
            </a:r>
            <a:r>
              <a:rPr lang="en-US" dirty="0" smtClean="0"/>
              <a:t>.</a:t>
            </a:r>
          </a:p>
          <a:p>
            <a:endParaRPr lang="en-US" dirty="0" smtClean="0"/>
          </a:p>
          <a:p>
            <a:r>
              <a:rPr lang="en-US" dirty="0" err="1" smtClean="0"/>
              <a:t>Neste</a:t>
            </a:r>
            <a:r>
              <a:rPr lang="en-US" dirty="0" smtClean="0"/>
              <a:t> </a:t>
            </a:r>
            <a:r>
              <a:rPr lang="en-US" dirty="0" err="1" smtClean="0"/>
              <a:t>caso</a:t>
            </a:r>
            <a:r>
              <a:rPr lang="en-US" dirty="0" smtClean="0"/>
              <a:t>, </a:t>
            </a:r>
            <a:r>
              <a:rPr lang="en-US" b="1" dirty="0" err="1" smtClean="0"/>
              <a:t>estado</a:t>
            </a:r>
            <a:r>
              <a:rPr lang="en-US" b="1" dirty="0" smtClean="0"/>
              <a:t> civil </a:t>
            </a:r>
            <a:r>
              <a:rPr lang="en-US" dirty="0" smtClean="0"/>
              <a:t>é a </a:t>
            </a:r>
            <a:r>
              <a:rPr lang="en-US" dirty="0" err="1" smtClean="0"/>
              <a:t>classe</a:t>
            </a:r>
            <a:r>
              <a:rPr lang="en-US" dirty="0" smtClean="0"/>
              <a:t> </a:t>
            </a:r>
            <a:r>
              <a:rPr lang="en-US" dirty="0" err="1" smtClean="0"/>
              <a:t>protegida</a:t>
            </a:r>
            <a:r>
              <a:rPr lang="en-US" dirty="0" smtClean="0"/>
              <a:t>. As </a:t>
            </a:r>
            <a:r>
              <a:rPr lang="en-US" dirty="0" err="1" smtClean="0"/>
              <a:t>pessoas</a:t>
            </a:r>
            <a:r>
              <a:rPr lang="en-US" dirty="0" smtClean="0"/>
              <a:t> </a:t>
            </a:r>
            <a:r>
              <a:rPr lang="en-US" dirty="0" err="1" smtClean="0"/>
              <a:t>não</a:t>
            </a:r>
            <a:r>
              <a:rPr lang="en-US" dirty="0" smtClean="0"/>
              <a:t> </a:t>
            </a:r>
            <a:r>
              <a:rPr lang="en-US" dirty="0" err="1" smtClean="0"/>
              <a:t>podem</a:t>
            </a:r>
            <a:r>
              <a:rPr lang="en-US" dirty="0" smtClean="0"/>
              <a:t> </a:t>
            </a:r>
            <a:r>
              <a:rPr lang="en-US" dirty="0" err="1" smtClean="0"/>
              <a:t>ser</a:t>
            </a:r>
            <a:r>
              <a:rPr lang="en-US" dirty="0" smtClean="0"/>
              <a:t> </a:t>
            </a:r>
            <a:r>
              <a:rPr lang="en-US" dirty="0" err="1" smtClean="0"/>
              <a:t>discriminadas</a:t>
            </a:r>
            <a:r>
              <a:rPr lang="en-US" dirty="0" smtClean="0"/>
              <a:t> </a:t>
            </a:r>
            <a:r>
              <a:rPr lang="en-US" dirty="0" err="1" smtClean="0"/>
              <a:t>por</a:t>
            </a:r>
            <a:r>
              <a:rPr lang="en-US" dirty="0" smtClean="0"/>
              <a:t> </a:t>
            </a:r>
            <a:r>
              <a:rPr lang="en-US" dirty="0" err="1" smtClean="0"/>
              <a:t>serem</a:t>
            </a:r>
            <a:r>
              <a:rPr lang="en-US" dirty="0" smtClean="0"/>
              <a:t> </a:t>
            </a:r>
            <a:r>
              <a:rPr lang="en-US" dirty="0" err="1" smtClean="0"/>
              <a:t>casadas</a:t>
            </a:r>
            <a:r>
              <a:rPr lang="en-US" dirty="0" smtClean="0"/>
              <a:t> </a:t>
            </a:r>
            <a:r>
              <a:rPr lang="en-US" dirty="0" err="1" smtClean="0"/>
              <a:t>ou</a:t>
            </a:r>
            <a:r>
              <a:rPr lang="en-US" dirty="0" smtClean="0"/>
              <a:t> </a:t>
            </a:r>
            <a:r>
              <a:rPr lang="en-US" dirty="0" err="1" smtClean="0"/>
              <a:t>solteiras</a:t>
            </a:r>
            <a:r>
              <a:rPr lang="en-US" dirty="0" smtClean="0"/>
              <a:t>.</a:t>
            </a:r>
            <a:endParaRPr lang="en-US" dirty="0"/>
          </a:p>
        </p:txBody>
      </p:sp>
    </p:spTree>
    <p:extLst>
      <p:ext uri="{BB962C8B-B14F-4D97-AF65-F5344CB8AC3E}">
        <p14:creationId xmlns:p14="http://schemas.microsoft.com/office/powerpoint/2010/main" val="2927650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143000"/>
          </a:xfrm>
        </p:spPr>
        <p:txBody>
          <a:bodyPr>
            <a:normAutofit fontScale="90000"/>
          </a:bodyPr>
          <a:lstStyle/>
          <a:p>
            <a:r>
              <a:rPr lang="en-US" sz="3200" dirty="0" smtClean="0"/>
              <a:t>Um </a:t>
            </a:r>
            <a:r>
              <a:rPr lang="en-US" sz="3200" dirty="0" err="1" smtClean="0"/>
              <a:t>proprietário</a:t>
            </a:r>
            <a:r>
              <a:rPr lang="en-US" sz="3200" dirty="0" smtClean="0"/>
              <a:t> </a:t>
            </a:r>
            <a:r>
              <a:rPr lang="en-US" sz="3200" dirty="0" err="1" smtClean="0"/>
              <a:t>pode</a:t>
            </a:r>
            <a:r>
              <a:rPr lang="en-US" sz="3200" dirty="0" smtClean="0"/>
              <a:t> </a:t>
            </a:r>
            <a:r>
              <a:rPr lang="en-US" sz="3200" dirty="0" err="1" smtClean="0"/>
              <a:t>perguntar</a:t>
            </a:r>
            <a:r>
              <a:rPr lang="en-US" sz="3200" dirty="0" smtClean="0"/>
              <a:t> </a:t>
            </a:r>
            <a:r>
              <a:rPr lang="en-US" sz="3200" dirty="0" err="1" smtClean="0"/>
              <a:t>sobre</a:t>
            </a:r>
            <a:r>
              <a:rPr lang="en-US" sz="3200" dirty="0" smtClean="0"/>
              <a:t> a </a:t>
            </a:r>
            <a:r>
              <a:rPr lang="en-US" sz="3200" dirty="0" err="1" smtClean="0"/>
              <a:t>natureza</a:t>
            </a:r>
            <a:r>
              <a:rPr lang="en-US" sz="3200" dirty="0" smtClean="0"/>
              <a:t> e </a:t>
            </a:r>
            <a:r>
              <a:rPr lang="en-US" sz="3200" dirty="0" err="1" smtClean="0"/>
              <a:t>gravidade</a:t>
            </a:r>
            <a:r>
              <a:rPr lang="en-US" sz="3200" dirty="0" smtClean="0"/>
              <a:t> da </a:t>
            </a:r>
            <a:r>
              <a:rPr lang="en-US" sz="3200" dirty="0" err="1" smtClean="0"/>
              <a:t>deficiência</a:t>
            </a:r>
            <a:r>
              <a:rPr lang="en-US" sz="3200" dirty="0" smtClean="0"/>
              <a:t> de um </a:t>
            </a:r>
            <a:r>
              <a:rPr lang="en-US" sz="3200" dirty="0" err="1" smtClean="0"/>
              <a:t>candidato</a:t>
            </a:r>
            <a:r>
              <a:rPr lang="en-US" sz="3200" dirty="0" smtClean="0"/>
              <a:t> a </a:t>
            </a:r>
            <a:r>
              <a:rPr lang="en-US" sz="3200" dirty="0" err="1" smtClean="0"/>
              <a:t>alugar</a:t>
            </a:r>
            <a:r>
              <a:rPr lang="en-US" sz="3200" dirty="0" smtClean="0"/>
              <a:t> </a:t>
            </a:r>
            <a:r>
              <a:rPr lang="en-US" sz="3200" dirty="0" err="1" smtClean="0"/>
              <a:t>sua</a:t>
            </a:r>
            <a:r>
              <a:rPr lang="en-US" sz="3200" dirty="0" smtClean="0"/>
              <a:t> casa.</a:t>
            </a:r>
            <a:endParaRPr lang="en-US" sz="3200" dirty="0"/>
          </a:p>
        </p:txBody>
      </p:sp>
      <p:sp>
        <p:nvSpPr>
          <p:cNvPr id="3" name="TPAnswers"/>
          <p:cNvSpPr>
            <a:spLocks noGrp="1"/>
          </p:cNvSpPr>
          <p:nvPr>
            <p:ph type="body" idx="1"/>
          </p:nvPr>
        </p:nvSpPr>
        <p:spPr>
          <a:xfrm>
            <a:off x="381000" y="2133600"/>
            <a:ext cx="4114800" cy="45259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pic>
        <p:nvPicPr>
          <p:cNvPr id="3074" name="Picture 2" descr="C:\Users\jlangowski\AppData\Local\Microsoft\Windows\Temporary Internet Files\Content.IE5\S72J6086\Black-Question-Mark-2269-large[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2362200"/>
            <a:ext cx="2770800" cy="2391600"/>
          </a:xfrm>
          <a:prstGeom prst="rect">
            <a:avLst/>
          </a:prstGeom>
          <a:noFill/>
          <a:extLst>
            <a:ext uri="{909E8E84-426E-40DD-AFC4-6F175D3DCCD1}">
              <a14:hiddenFill xmlns:a14="http://schemas.microsoft.com/office/drawing/2010/main">
                <a:solidFill>
                  <a:srgbClr val="FFFFFF"/>
                </a:solidFill>
              </a14:hiddenFill>
            </a:ext>
          </a:extLst>
        </p:spPr>
      </p:pic>
    </p:spTree>
    <p:custDataLst>
      <p:tags r:id="rId1"/>
    </p:custDataLst>
    <p:extLst>
      <p:ext uri="{BB962C8B-B14F-4D97-AF65-F5344CB8AC3E}">
        <p14:creationId xmlns:p14="http://schemas.microsoft.com/office/powerpoint/2010/main" val="34032297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 </a:t>
            </a:r>
            <a:r>
              <a:rPr lang="en-US" i="1" u="sng" dirty="0" err="1" smtClean="0"/>
              <a:t>Falso</a:t>
            </a:r>
            <a:endParaRPr lang="en-US" i="1" u="sng" dirty="0"/>
          </a:p>
        </p:txBody>
      </p:sp>
      <p:sp>
        <p:nvSpPr>
          <p:cNvPr id="3" name="Content Placeholder 2"/>
          <p:cNvSpPr>
            <a:spLocks noGrp="1"/>
          </p:cNvSpPr>
          <p:nvPr>
            <p:ph idx="1"/>
          </p:nvPr>
        </p:nvSpPr>
        <p:spPr/>
        <p:txBody>
          <a:bodyPr>
            <a:normAutofit lnSpcReduction="10000"/>
          </a:bodyPr>
          <a:lstStyle/>
          <a:p>
            <a:pPr marL="0" indent="0">
              <a:buNone/>
            </a:pPr>
            <a:endParaRPr lang="en-US" b="1" dirty="0" smtClean="0"/>
          </a:p>
          <a:p>
            <a:pPr marL="0" indent="0">
              <a:buNone/>
            </a:pPr>
            <a:r>
              <a:rPr lang="en-US" b="1" dirty="0" err="1" smtClean="0"/>
              <a:t>Deficiência</a:t>
            </a:r>
            <a:r>
              <a:rPr lang="en-US" b="1" dirty="0" smtClean="0"/>
              <a:t> </a:t>
            </a:r>
            <a:r>
              <a:rPr lang="en-US" dirty="0" smtClean="0"/>
              <a:t>é </a:t>
            </a:r>
            <a:r>
              <a:rPr lang="en-US" dirty="0" err="1" smtClean="0"/>
              <a:t>uma</a:t>
            </a:r>
            <a:r>
              <a:rPr lang="en-US" dirty="0" smtClean="0"/>
              <a:t> </a:t>
            </a:r>
            <a:r>
              <a:rPr lang="en-US" dirty="0" err="1" smtClean="0"/>
              <a:t>classe</a:t>
            </a:r>
            <a:r>
              <a:rPr lang="en-US" dirty="0" smtClean="0"/>
              <a:t> </a:t>
            </a:r>
            <a:r>
              <a:rPr lang="en-US" dirty="0" err="1" smtClean="0"/>
              <a:t>protegida</a:t>
            </a:r>
            <a:r>
              <a:rPr lang="en-US" dirty="0" smtClean="0"/>
              <a:t> e o </a:t>
            </a:r>
            <a:r>
              <a:rPr lang="en-US" dirty="0" err="1" smtClean="0"/>
              <a:t>provedor</a:t>
            </a:r>
            <a:r>
              <a:rPr lang="en-US" dirty="0" smtClean="0"/>
              <a:t> </a:t>
            </a:r>
            <a:r>
              <a:rPr lang="en-US" dirty="0" err="1" smtClean="0"/>
              <a:t>habitacional</a:t>
            </a:r>
            <a:r>
              <a:rPr lang="en-US" dirty="0" smtClean="0"/>
              <a:t> </a:t>
            </a:r>
            <a:r>
              <a:rPr lang="en-US" dirty="0" err="1" smtClean="0"/>
              <a:t>não</a:t>
            </a:r>
            <a:r>
              <a:rPr lang="en-US" dirty="0" smtClean="0"/>
              <a:t> </a:t>
            </a:r>
            <a:r>
              <a:rPr lang="en-US" dirty="0" err="1" smtClean="0"/>
              <a:t>pode</a:t>
            </a:r>
            <a:r>
              <a:rPr lang="en-US" dirty="0" smtClean="0"/>
              <a:t> </a:t>
            </a:r>
            <a:r>
              <a:rPr lang="en-US" dirty="0" err="1" smtClean="0"/>
              <a:t>perguntar</a:t>
            </a:r>
            <a:r>
              <a:rPr lang="en-US" dirty="0" smtClean="0"/>
              <a:t> a </a:t>
            </a:r>
            <a:r>
              <a:rPr lang="en-US" dirty="0" err="1" smtClean="0"/>
              <a:t>candidatos</a:t>
            </a:r>
            <a:r>
              <a:rPr lang="en-US" dirty="0" smtClean="0"/>
              <a:t> a </a:t>
            </a:r>
            <a:r>
              <a:rPr lang="en-US" dirty="0" err="1" smtClean="0"/>
              <a:t>alugar</a:t>
            </a:r>
            <a:r>
              <a:rPr lang="en-US" dirty="0" smtClean="0"/>
              <a:t> </a:t>
            </a:r>
            <a:r>
              <a:rPr lang="en-US" dirty="0" err="1" smtClean="0"/>
              <a:t>sua</a:t>
            </a:r>
            <a:r>
              <a:rPr lang="en-US" dirty="0" smtClean="0"/>
              <a:t> casa </a:t>
            </a:r>
            <a:r>
              <a:rPr lang="en-US" dirty="0" err="1" smtClean="0"/>
              <a:t>sobre</a:t>
            </a:r>
            <a:r>
              <a:rPr lang="en-US" dirty="0" smtClean="0"/>
              <a:t> a </a:t>
            </a:r>
            <a:r>
              <a:rPr lang="en-US" dirty="0" err="1" smtClean="0"/>
              <a:t>natureza</a:t>
            </a:r>
            <a:r>
              <a:rPr lang="en-US" dirty="0" smtClean="0"/>
              <a:t> </a:t>
            </a:r>
            <a:r>
              <a:rPr lang="en-US" dirty="0" err="1" smtClean="0"/>
              <a:t>ou</a:t>
            </a:r>
            <a:r>
              <a:rPr lang="en-US" dirty="0" smtClean="0"/>
              <a:t> </a:t>
            </a:r>
            <a:r>
              <a:rPr lang="en-US" dirty="0" err="1" smtClean="0"/>
              <a:t>gravidade</a:t>
            </a:r>
            <a:r>
              <a:rPr lang="en-US" dirty="0" smtClean="0"/>
              <a:t> da </a:t>
            </a:r>
            <a:r>
              <a:rPr lang="en-US" dirty="0" err="1" smtClean="0"/>
              <a:t>sua</a:t>
            </a:r>
            <a:r>
              <a:rPr lang="en-US" dirty="0" smtClean="0"/>
              <a:t> </a:t>
            </a:r>
            <a:r>
              <a:rPr lang="en-US" dirty="0" err="1" smtClean="0"/>
              <a:t>deficiência</a:t>
            </a:r>
            <a:r>
              <a:rPr lang="en-US" dirty="0" smtClean="0"/>
              <a:t>.</a:t>
            </a:r>
          </a:p>
          <a:p>
            <a:pPr marL="0" indent="0">
              <a:buNone/>
            </a:pPr>
            <a:endParaRPr lang="en-US" b="1" dirty="0"/>
          </a:p>
          <a:p>
            <a:pPr marL="0" indent="0">
              <a:buNone/>
            </a:pPr>
            <a:r>
              <a:rPr lang="en-US" sz="2400" dirty="0" smtClean="0"/>
              <a:t>Note </a:t>
            </a:r>
            <a:r>
              <a:rPr lang="en-US" sz="2400" dirty="0" err="1" smtClean="0"/>
              <a:t>que</a:t>
            </a:r>
            <a:r>
              <a:rPr lang="en-US" sz="2400" dirty="0" smtClean="0"/>
              <a:t> </a:t>
            </a:r>
            <a:r>
              <a:rPr lang="en-US" sz="2400" dirty="0" err="1" smtClean="0"/>
              <a:t>provedores</a:t>
            </a:r>
            <a:r>
              <a:rPr lang="en-US" sz="2400" dirty="0" smtClean="0"/>
              <a:t> </a:t>
            </a:r>
            <a:r>
              <a:rPr lang="en-US" sz="2400" dirty="0" err="1" smtClean="0"/>
              <a:t>habitacionais</a:t>
            </a:r>
            <a:r>
              <a:rPr lang="en-US" sz="2400" dirty="0" smtClean="0"/>
              <a:t> </a:t>
            </a:r>
            <a:r>
              <a:rPr lang="en-US" sz="2400" i="1" dirty="0" err="1" smtClean="0"/>
              <a:t>podem</a:t>
            </a:r>
            <a:r>
              <a:rPr lang="en-US" sz="2400" dirty="0" smtClean="0"/>
              <a:t> </a:t>
            </a:r>
            <a:r>
              <a:rPr lang="en-US" sz="2400" dirty="0" err="1" smtClean="0"/>
              <a:t>pedir</a:t>
            </a:r>
            <a:r>
              <a:rPr lang="en-US" sz="2400" dirty="0" smtClean="0"/>
              <a:t> </a:t>
            </a:r>
            <a:r>
              <a:rPr lang="en-US" sz="2400" dirty="0" err="1" smtClean="0"/>
              <a:t>verificação</a:t>
            </a:r>
            <a:r>
              <a:rPr lang="en-US" sz="2400" dirty="0" smtClean="0"/>
              <a:t> de </a:t>
            </a:r>
            <a:r>
              <a:rPr lang="en-US" sz="2400" dirty="0" err="1" smtClean="0"/>
              <a:t>necessidade</a:t>
            </a:r>
            <a:r>
              <a:rPr lang="en-US" sz="2400" dirty="0" smtClean="0"/>
              <a:t> </a:t>
            </a:r>
            <a:r>
              <a:rPr lang="en-US" sz="2400" dirty="0" err="1" smtClean="0"/>
              <a:t>relacionada</a:t>
            </a:r>
            <a:r>
              <a:rPr lang="en-US" sz="2400" dirty="0" smtClean="0"/>
              <a:t> se for </a:t>
            </a:r>
            <a:r>
              <a:rPr lang="en-US" sz="2400" dirty="0" err="1" smtClean="0"/>
              <a:t>feita</a:t>
            </a:r>
            <a:r>
              <a:rPr lang="en-US" sz="2400" dirty="0" smtClean="0"/>
              <a:t> </a:t>
            </a:r>
            <a:r>
              <a:rPr lang="en-US" sz="2400" dirty="0" err="1" smtClean="0"/>
              <a:t>uma</a:t>
            </a:r>
            <a:r>
              <a:rPr lang="en-US" sz="2400" dirty="0" smtClean="0"/>
              <a:t> </a:t>
            </a:r>
            <a:r>
              <a:rPr lang="en-US" sz="2400" dirty="0" err="1" smtClean="0"/>
              <a:t>solicitação</a:t>
            </a:r>
            <a:r>
              <a:rPr lang="en-US" sz="2400" dirty="0" smtClean="0"/>
              <a:t> de </a:t>
            </a:r>
            <a:r>
              <a:rPr lang="en-US" sz="2400" dirty="0" err="1" smtClean="0"/>
              <a:t>adaptação</a:t>
            </a:r>
            <a:r>
              <a:rPr lang="en-US" sz="2400" dirty="0" smtClean="0"/>
              <a:t> </a:t>
            </a:r>
            <a:r>
              <a:rPr lang="en-US" sz="2400" dirty="0" err="1" smtClean="0"/>
              <a:t>ou</a:t>
            </a:r>
            <a:r>
              <a:rPr lang="en-US" sz="2400" dirty="0" smtClean="0"/>
              <a:t> </a:t>
            </a:r>
            <a:r>
              <a:rPr lang="en-US" sz="2400" dirty="0" err="1" smtClean="0"/>
              <a:t>modificação</a:t>
            </a:r>
            <a:r>
              <a:rPr lang="en-US" sz="2400" dirty="0" smtClean="0"/>
              <a:t>, se </a:t>
            </a:r>
            <a:r>
              <a:rPr lang="en-US" sz="2400" dirty="0" err="1" smtClean="0"/>
              <a:t>tal</a:t>
            </a:r>
            <a:r>
              <a:rPr lang="en-US" sz="2400" dirty="0" smtClean="0"/>
              <a:t> </a:t>
            </a:r>
            <a:r>
              <a:rPr lang="en-US" sz="2400" dirty="0" err="1" smtClean="0"/>
              <a:t>necessidade</a:t>
            </a:r>
            <a:r>
              <a:rPr lang="en-US" sz="2400" dirty="0" smtClean="0"/>
              <a:t> </a:t>
            </a:r>
            <a:r>
              <a:rPr lang="en-US" sz="2400" dirty="0" err="1" smtClean="0"/>
              <a:t>não</a:t>
            </a:r>
            <a:r>
              <a:rPr lang="en-US" sz="2400" dirty="0" smtClean="0"/>
              <a:t> for </a:t>
            </a:r>
            <a:r>
              <a:rPr lang="en-US" sz="2400" dirty="0" err="1" smtClean="0"/>
              <a:t>visivelmente</a:t>
            </a:r>
            <a:r>
              <a:rPr lang="en-US" sz="2400" dirty="0" smtClean="0"/>
              <a:t> </a:t>
            </a:r>
            <a:r>
              <a:rPr lang="en-US" sz="2400" dirty="0" err="1" smtClean="0"/>
              <a:t>aparente</a:t>
            </a:r>
            <a:r>
              <a:rPr lang="en-US" sz="2400" dirty="0" smtClean="0"/>
              <a:t>.</a:t>
            </a:r>
            <a:endParaRPr lang="en-US" sz="2400" dirty="0"/>
          </a:p>
        </p:txBody>
      </p:sp>
    </p:spTree>
    <p:extLst>
      <p:ext uri="{BB962C8B-B14F-4D97-AF65-F5344CB8AC3E}">
        <p14:creationId xmlns:p14="http://schemas.microsoft.com/office/powerpoint/2010/main" val="58019101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PQuestion"/>
          <p:cNvSpPr>
            <a:spLocks noGrp="1"/>
          </p:cNvSpPr>
          <p:nvPr>
            <p:ph type="title"/>
          </p:nvPr>
        </p:nvSpPr>
        <p:spPr>
          <a:xfrm>
            <a:off x="457200" y="274638"/>
            <a:ext cx="8229600" cy="1143000"/>
          </a:xfrm>
        </p:spPr>
        <p:txBody>
          <a:bodyPr>
            <a:normAutofit fontScale="90000"/>
          </a:bodyPr>
          <a:lstStyle/>
          <a:p>
            <a:pPr marL="0" indent="0"/>
            <a:r>
              <a:rPr lang="en-US" sz="3200" dirty="0" smtClean="0"/>
              <a:t>Um </a:t>
            </a:r>
            <a:r>
              <a:rPr lang="en-US" sz="3200" dirty="0" err="1" smtClean="0"/>
              <a:t>proprietário</a:t>
            </a:r>
            <a:r>
              <a:rPr lang="en-US" sz="3200" dirty="0" smtClean="0"/>
              <a:t> </a:t>
            </a:r>
            <a:r>
              <a:rPr lang="en-US" sz="3200" dirty="0" err="1" smtClean="0"/>
              <a:t>pode</a:t>
            </a:r>
            <a:r>
              <a:rPr lang="en-US" sz="3200" dirty="0" smtClean="0"/>
              <a:t> se </a:t>
            </a:r>
            <a:r>
              <a:rPr lang="en-US" sz="3200" dirty="0" err="1" smtClean="0"/>
              <a:t>recusar</a:t>
            </a:r>
            <a:r>
              <a:rPr lang="en-US" sz="3200" dirty="0" smtClean="0"/>
              <a:t> a </a:t>
            </a:r>
            <a:r>
              <a:rPr lang="en-US" sz="3200" dirty="0" err="1" smtClean="0"/>
              <a:t>alugar</a:t>
            </a:r>
            <a:r>
              <a:rPr lang="en-US" sz="3200" dirty="0" smtClean="0"/>
              <a:t> para </a:t>
            </a:r>
            <a:r>
              <a:rPr lang="en-US" sz="3200" dirty="0" err="1" smtClean="0"/>
              <a:t>uma</a:t>
            </a:r>
            <a:r>
              <a:rPr lang="en-US" sz="3200" dirty="0" smtClean="0"/>
              <a:t> </a:t>
            </a:r>
            <a:r>
              <a:rPr lang="en-US" sz="3200" dirty="0" err="1" smtClean="0"/>
              <a:t>pessoa</a:t>
            </a:r>
            <a:r>
              <a:rPr lang="en-US" sz="3200" dirty="0" smtClean="0"/>
              <a:t> </a:t>
            </a:r>
            <a:r>
              <a:rPr lang="en-US" sz="3200" dirty="0" err="1" smtClean="0"/>
              <a:t>porque</a:t>
            </a:r>
            <a:r>
              <a:rPr lang="en-US" sz="3200" dirty="0" smtClean="0"/>
              <a:t> tem um </a:t>
            </a:r>
            <a:r>
              <a:rPr lang="en-US" sz="3200" dirty="0" err="1" smtClean="0"/>
              <a:t>histórico</a:t>
            </a:r>
            <a:r>
              <a:rPr lang="en-US" sz="3200" dirty="0" smtClean="0"/>
              <a:t> de </a:t>
            </a:r>
            <a:r>
              <a:rPr lang="en-US" sz="3200" dirty="0" err="1" smtClean="0"/>
              <a:t>crédito</a:t>
            </a:r>
            <a:r>
              <a:rPr lang="en-US" sz="3200" dirty="0" smtClean="0"/>
              <a:t> </a:t>
            </a:r>
            <a:r>
              <a:rPr lang="en-US" sz="3200" dirty="0" err="1" smtClean="0"/>
              <a:t>ruim</a:t>
            </a:r>
            <a:r>
              <a:rPr lang="en-US" sz="3200" dirty="0" smtClean="0"/>
              <a:t>.</a:t>
            </a:r>
            <a:endParaRPr lang="en-US" sz="3200" dirty="0"/>
          </a:p>
        </p:txBody>
      </p:sp>
      <p:sp>
        <p:nvSpPr>
          <p:cNvPr id="3" name="TPAnswers"/>
          <p:cNvSpPr>
            <a:spLocks noGrp="1"/>
          </p:cNvSpPr>
          <p:nvPr>
            <p:ph type="body" idx="1"/>
          </p:nvPr>
        </p:nvSpPr>
        <p:spPr>
          <a:xfrm>
            <a:off x="457200" y="1905000"/>
            <a:ext cx="4114800" cy="4525963"/>
          </a:xfrm>
        </p:spPr>
        <p:txBody>
          <a:bodyPr/>
          <a:lstStyle/>
          <a:p>
            <a:pPr marL="514350" indent="-514350">
              <a:buFont typeface="Arial" pitchFamily="34" charset="0"/>
              <a:buAutoNum type="alphaUcPeriod"/>
            </a:pPr>
            <a:r>
              <a:rPr lang="en-US" dirty="0" err="1" smtClean="0"/>
              <a:t>Verdadeiro</a:t>
            </a:r>
            <a:endParaRPr lang="en-US" dirty="0" smtClean="0"/>
          </a:p>
          <a:p>
            <a:pPr marL="514350" indent="-514350">
              <a:buFont typeface="Arial" pitchFamily="34" charset="0"/>
              <a:buAutoNum type="alphaUcPeriod"/>
            </a:pPr>
            <a:r>
              <a:rPr lang="en-US" dirty="0" err="1" smtClean="0"/>
              <a:t>Falso</a:t>
            </a:r>
            <a:endParaRPr lang="en-US" dirty="0"/>
          </a:p>
        </p:txBody>
      </p:sp>
    </p:spTree>
    <p:custDataLst>
      <p:tags r:id="rId1"/>
    </p:custDataLst>
    <p:extLst>
      <p:ext uri="{BB962C8B-B14F-4D97-AF65-F5344CB8AC3E}">
        <p14:creationId xmlns:p14="http://schemas.microsoft.com/office/powerpoint/2010/main" val="5099626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err="1" smtClean="0"/>
              <a:t>Resposta</a:t>
            </a:r>
            <a:r>
              <a:rPr lang="en-US" u="sng" dirty="0" smtClean="0"/>
              <a:t>: </a:t>
            </a:r>
            <a:r>
              <a:rPr lang="en-US" i="1" u="sng" dirty="0" err="1" smtClean="0"/>
              <a:t>Verdadeiro</a:t>
            </a:r>
            <a:endParaRPr lang="en-US" u="sng" dirty="0"/>
          </a:p>
        </p:txBody>
      </p:sp>
      <p:sp>
        <p:nvSpPr>
          <p:cNvPr id="3" name="Content Placeholder 2"/>
          <p:cNvSpPr>
            <a:spLocks noGrp="1"/>
          </p:cNvSpPr>
          <p:nvPr>
            <p:ph idx="1"/>
          </p:nvPr>
        </p:nvSpPr>
        <p:spPr/>
        <p:txBody>
          <a:bodyPr>
            <a:normAutofit lnSpcReduction="10000"/>
          </a:bodyPr>
          <a:lstStyle/>
          <a:p>
            <a:r>
              <a:rPr lang="en-US" dirty="0" err="1" smtClean="0"/>
              <a:t>Ter</a:t>
            </a:r>
            <a:r>
              <a:rPr lang="en-US" dirty="0" smtClean="0"/>
              <a:t> um </a:t>
            </a:r>
            <a:r>
              <a:rPr lang="en-US" dirty="0" err="1" smtClean="0"/>
              <a:t>histórico</a:t>
            </a:r>
            <a:r>
              <a:rPr lang="en-US" dirty="0" smtClean="0"/>
              <a:t> de </a:t>
            </a:r>
            <a:r>
              <a:rPr lang="en-US" dirty="0" err="1" smtClean="0"/>
              <a:t>crédito</a:t>
            </a:r>
            <a:r>
              <a:rPr lang="en-US" dirty="0" smtClean="0"/>
              <a:t> </a:t>
            </a:r>
            <a:r>
              <a:rPr lang="en-US" dirty="0" err="1" smtClean="0"/>
              <a:t>ruim</a:t>
            </a:r>
            <a:r>
              <a:rPr lang="en-US" dirty="0" smtClean="0"/>
              <a:t> (</a:t>
            </a:r>
            <a:r>
              <a:rPr lang="en-US" dirty="0" err="1" smtClean="0"/>
              <a:t>ou</a:t>
            </a:r>
            <a:r>
              <a:rPr lang="en-US" dirty="0" smtClean="0"/>
              <a:t> </a:t>
            </a:r>
            <a:r>
              <a:rPr lang="en-US" dirty="0" err="1" smtClean="0"/>
              <a:t>qualquer</a:t>
            </a:r>
            <a:r>
              <a:rPr lang="en-US" dirty="0" smtClean="0"/>
              <a:t> </a:t>
            </a:r>
            <a:r>
              <a:rPr lang="en-US" dirty="0" err="1" smtClean="0"/>
              <a:t>tipo</a:t>
            </a:r>
            <a:r>
              <a:rPr lang="en-US" dirty="0" smtClean="0"/>
              <a:t> de </a:t>
            </a:r>
            <a:r>
              <a:rPr lang="en-US" dirty="0" err="1" smtClean="0"/>
              <a:t>histórico</a:t>
            </a:r>
            <a:r>
              <a:rPr lang="en-US" dirty="0" smtClean="0"/>
              <a:t> de </a:t>
            </a:r>
            <a:r>
              <a:rPr lang="en-US" dirty="0" err="1" smtClean="0"/>
              <a:t>crédito</a:t>
            </a:r>
            <a:r>
              <a:rPr lang="en-US" dirty="0" smtClean="0"/>
              <a:t>) </a:t>
            </a:r>
            <a:r>
              <a:rPr lang="en-US" dirty="0" err="1" smtClean="0"/>
              <a:t>não</a:t>
            </a:r>
            <a:r>
              <a:rPr lang="en-US" dirty="0" smtClean="0"/>
              <a:t> é </a:t>
            </a:r>
            <a:r>
              <a:rPr lang="en-US" dirty="0" err="1" smtClean="0"/>
              <a:t>uma</a:t>
            </a:r>
            <a:r>
              <a:rPr lang="en-US" dirty="0" smtClean="0"/>
              <a:t> </a:t>
            </a:r>
            <a:r>
              <a:rPr lang="en-US" dirty="0" err="1" smtClean="0"/>
              <a:t>classe</a:t>
            </a:r>
            <a:r>
              <a:rPr lang="en-US" dirty="0" smtClean="0"/>
              <a:t> </a:t>
            </a:r>
            <a:r>
              <a:rPr lang="en-US" dirty="0" err="1" smtClean="0"/>
              <a:t>protegida</a:t>
            </a:r>
            <a:r>
              <a:rPr lang="en-US" dirty="0" smtClean="0"/>
              <a:t>.</a:t>
            </a:r>
          </a:p>
          <a:p>
            <a:endParaRPr lang="en-US" dirty="0" smtClean="0"/>
          </a:p>
          <a:p>
            <a:r>
              <a:rPr lang="en-US" b="1" dirty="0" smtClean="0"/>
              <a:t>OBS</a:t>
            </a:r>
            <a:r>
              <a:rPr lang="en-US" dirty="0" smtClean="0"/>
              <a:t> – se </a:t>
            </a:r>
            <a:r>
              <a:rPr lang="en-US" dirty="0" err="1" smtClean="0"/>
              <a:t>este</a:t>
            </a:r>
            <a:r>
              <a:rPr lang="en-US" dirty="0" smtClean="0"/>
              <a:t> </a:t>
            </a:r>
            <a:r>
              <a:rPr lang="en-US" dirty="0" err="1" smtClean="0"/>
              <a:t>critério</a:t>
            </a:r>
            <a:r>
              <a:rPr lang="en-US" dirty="0" smtClean="0"/>
              <a:t> for </a:t>
            </a:r>
            <a:r>
              <a:rPr lang="en-US" dirty="0" err="1" smtClean="0"/>
              <a:t>aplicado</a:t>
            </a:r>
            <a:r>
              <a:rPr lang="en-US" dirty="0" smtClean="0"/>
              <a:t> a um </a:t>
            </a:r>
            <a:r>
              <a:rPr lang="en-US" dirty="0" err="1" smtClean="0"/>
              <a:t>proponente</a:t>
            </a:r>
            <a:r>
              <a:rPr lang="en-US" dirty="0" smtClean="0"/>
              <a:t>, </a:t>
            </a:r>
            <a:r>
              <a:rPr lang="en-US" dirty="0" err="1" smtClean="0"/>
              <a:t>então</a:t>
            </a:r>
            <a:r>
              <a:rPr lang="en-US" dirty="0" smtClean="0"/>
              <a:t> </a:t>
            </a:r>
            <a:r>
              <a:rPr lang="en-US" dirty="0" err="1" smtClean="0"/>
              <a:t>deve</a:t>
            </a:r>
            <a:r>
              <a:rPr lang="en-US" dirty="0" smtClean="0"/>
              <a:t> </a:t>
            </a:r>
            <a:r>
              <a:rPr lang="en-US" dirty="0" err="1" smtClean="0"/>
              <a:t>ser</a:t>
            </a:r>
            <a:r>
              <a:rPr lang="en-US" dirty="0" smtClean="0"/>
              <a:t> </a:t>
            </a:r>
            <a:r>
              <a:rPr lang="en-US" dirty="0" err="1" smtClean="0"/>
              <a:t>aplicado</a:t>
            </a:r>
            <a:r>
              <a:rPr lang="en-US" dirty="0" smtClean="0"/>
              <a:t> a  </a:t>
            </a:r>
            <a:r>
              <a:rPr lang="en-US" b="1" i="1" dirty="0" smtClean="0"/>
              <a:t>TODOS </a:t>
            </a:r>
            <a:r>
              <a:rPr lang="en-US" dirty="0" err="1" smtClean="0"/>
              <a:t>proponentes</a:t>
            </a:r>
            <a:r>
              <a:rPr lang="en-US" dirty="0" smtClean="0"/>
              <a:t>, </a:t>
            </a:r>
            <a:r>
              <a:rPr lang="en-US" dirty="0" err="1" smtClean="0"/>
              <a:t>não</a:t>
            </a:r>
            <a:r>
              <a:rPr lang="en-US" dirty="0" smtClean="0"/>
              <a:t> </a:t>
            </a:r>
            <a:r>
              <a:rPr lang="en-US" dirty="0" err="1" smtClean="0"/>
              <a:t>somente</a:t>
            </a:r>
            <a:r>
              <a:rPr lang="en-US" dirty="0" smtClean="0"/>
              <a:t> a </a:t>
            </a:r>
            <a:r>
              <a:rPr lang="en-US" dirty="0" err="1" smtClean="0"/>
              <a:t>certas</a:t>
            </a:r>
            <a:r>
              <a:rPr lang="en-US" dirty="0" smtClean="0"/>
              <a:t> classes </a:t>
            </a:r>
            <a:r>
              <a:rPr lang="en-US" dirty="0" err="1" smtClean="0"/>
              <a:t>protegidas</a:t>
            </a:r>
            <a:r>
              <a:rPr lang="en-US" dirty="0" smtClean="0"/>
              <a:t> (</a:t>
            </a:r>
            <a:r>
              <a:rPr lang="en-US" dirty="0" err="1" smtClean="0"/>
              <a:t>p.ex</a:t>
            </a:r>
            <a:r>
              <a:rPr lang="en-US" dirty="0" smtClean="0"/>
              <a:t>, com base </a:t>
            </a:r>
            <a:r>
              <a:rPr lang="en-US" dirty="0" err="1" smtClean="0"/>
              <a:t>em</a:t>
            </a:r>
            <a:r>
              <a:rPr lang="en-US" dirty="0" smtClean="0"/>
              <a:t> </a:t>
            </a:r>
            <a:r>
              <a:rPr lang="en-US" b="1" dirty="0" err="1" smtClean="0"/>
              <a:t>sexo</a:t>
            </a:r>
            <a:r>
              <a:rPr lang="en-US" dirty="0" smtClean="0"/>
              <a:t>, </a:t>
            </a:r>
            <a:r>
              <a:rPr lang="en-US" b="1" dirty="0" err="1" smtClean="0"/>
              <a:t>raça</a:t>
            </a:r>
            <a:r>
              <a:rPr lang="en-US" dirty="0" smtClean="0"/>
              <a:t>, </a:t>
            </a:r>
            <a:r>
              <a:rPr lang="en-US" dirty="0" err="1" smtClean="0"/>
              <a:t>recebendo</a:t>
            </a:r>
            <a:r>
              <a:rPr lang="en-US" dirty="0" smtClean="0"/>
              <a:t> </a:t>
            </a:r>
            <a:r>
              <a:rPr lang="en-US" dirty="0" err="1" smtClean="0"/>
              <a:t>ou</a:t>
            </a:r>
            <a:r>
              <a:rPr lang="en-US" dirty="0" smtClean="0"/>
              <a:t> </a:t>
            </a:r>
            <a:r>
              <a:rPr lang="en-US" dirty="0" err="1" smtClean="0"/>
              <a:t>não</a:t>
            </a:r>
            <a:r>
              <a:rPr lang="en-US" dirty="0" smtClean="0"/>
              <a:t> </a:t>
            </a:r>
            <a:r>
              <a:rPr lang="en-US" b="1" dirty="0" err="1" smtClean="0"/>
              <a:t>auxílio</a:t>
            </a:r>
            <a:r>
              <a:rPr lang="en-US" b="1" dirty="0" smtClean="0"/>
              <a:t> </a:t>
            </a:r>
            <a:r>
              <a:rPr lang="en-US" b="1" dirty="0" err="1" smtClean="0"/>
              <a:t>aluguel</a:t>
            </a:r>
            <a:r>
              <a:rPr lang="en-US" dirty="0" smtClean="0"/>
              <a:t>)</a:t>
            </a:r>
            <a:endParaRPr lang="en-US" b="1" dirty="0"/>
          </a:p>
        </p:txBody>
      </p:sp>
    </p:spTree>
    <p:extLst>
      <p:ext uri="{BB962C8B-B14F-4D97-AF65-F5344CB8AC3E}">
        <p14:creationId xmlns:p14="http://schemas.microsoft.com/office/powerpoint/2010/main" val="3528954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WASPOLLED" val="3F50DC4738F7411C8F50D15C76E2B0C8"/>
  <p:tag name="TPVERSION" val="5"/>
  <p:tag name="TPFULLVERSION" val="5.3.0.3294"/>
  <p:tag name="PPTVERSION" val="14"/>
  <p:tag name="TPOS" val="2"/>
</p:tagLst>
</file>

<file path=ppt/tags/tag10.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35C15599873C41BFA19D19DF20D8D758&lt;/guid&gt;&#10;        &lt;description /&gt;&#10;        &lt;date&gt;6/5/2014 2:17:03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7FAA1F69D4B843F298B0D32812FD5ABB&lt;/guid&gt;&#10;            &lt;repollguid&gt;0B2FD29B93234D4482D09ACDC66EB43F&lt;/repollguid&gt;&#10;            &lt;sourceid&gt;305CAAFB16984F13A6C8ABAB3CD0B8EE&lt;/sourceid&gt;&#10;            &lt;questiontext&gt;A tenant with a brain injury requests that the landlord give the tenant a verbal reminder to pay rent once month. The landlord can immediately say no because he does not need to take on that responsibility.&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1764277DC7CE47E1B44A868A9251F815&lt;/guid&gt;&#10;                    &lt;answertext&gt;True&lt;/answertext&gt;&#10;                    &lt;valuetype&gt;0&lt;/valuetype&gt;&#10;                &lt;/answer&gt;&#10;                &lt;answer&gt;&#10;                    &lt;guid&gt;239009741E5E42AA90497CE859C14ABB&lt;/guid&gt;&#10;                    &lt;answertext&gt;False&lt;/answertext&gt;&#10;                    &lt;valuetype&gt;0&lt;/valuetype&gt;&#10;                &lt;/answer&gt;&#10;            &lt;/answers&gt;&#10;        &lt;/multichoice&gt;&#10;    &lt;/questions&gt;&#10;&lt;/questionlist&gt;"/>
  <p:tag name="HASRESULTS" val="False"/>
  <p:tag name="LIVECHARTING" val="False"/>
  <p:tag name="AUTOOPENPOLL" val="True"/>
  <p:tag name="AUTOFORMATCHART" val="True"/>
</p:tagLst>
</file>

<file path=ppt/tags/tag11.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241957FDCE30450E9FA9A6F9F62EF94F&lt;/guid&gt;&#10;        &lt;description /&gt;&#10;        &lt;date&gt;6/5/2014 2:22:20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250A5FC6C6C44FD68C7339A0C6B18236&lt;/guid&gt;&#10;            &lt;repollguid&gt;946E239E463D49719DD3136BE4FF2360&lt;/repollguid&gt;&#10;            &lt;sourceid&gt;076361F32AEF442E94E9F04D97C42646&lt;/sourceid&gt;&#10;            &lt;questiontext&gt;A landlord may ask a potential renter if he or she is currently using illegal drugs.&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CBEC7CD7390748DDBF28C7B7F6F9748D&lt;/guid&gt;&#10;                    &lt;answertext&gt;True&lt;/answertext&gt;&#10;                    &lt;valuetype&gt;1&lt;/valuetype&gt;&#10;                &lt;/answer&gt;&#10;                &lt;answer&gt;&#10;                    &lt;guid&gt;1B0A55268D3643CD83EC7488C2A848CF&lt;/guid&gt;&#10;                    &lt;answertext&gt;False&lt;/answertext&gt;&#10;                    &lt;valuetype&gt;-1&lt;/valuetype&gt;&#10;                &lt;/answer&gt;&#10;            &lt;/answers&gt;&#10;        &lt;/multichoice&gt;&#10;    &lt;/questions&gt;&#10;&lt;/questionlist&gt;"/>
  <p:tag name="HASRESULTS" val="False"/>
  <p:tag name="LIVECHARTING" val="False"/>
  <p:tag name="AUTOOPENPOLL" val="True"/>
  <p:tag name="AUTOFORMATCHART" val="True"/>
</p:tagLst>
</file>

<file path=ppt/tags/tag12.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AB86A7D98AFC4EF49E5264BD873DE069&lt;/guid&gt;&#10;        &lt;description /&gt;&#10;        &lt;date&gt;6/5/2014 2:23:00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814D35E8CA04F4C998E30D94DDD3BA7&lt;/guid&gt;&#10;            &lt;repollguid&gt;6EC0CF5671434C59B8EC67A73B7142D3&lt;/repollguid&gt;&#10;            &lt;sourceid&gt;61BB7C0841A94CC7BD58BA0B507E4236&lt;/sourceid&gt;&#10;            &lt;questiontext&gt;A landlord may ask about an applicant’s ability to pay the ren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D23FC95335EA43F6852386A30CCF6AD6&lt;/guid&gt;&#10;                    &lt;answertext&gt;True&lt;/answertext&gt;&#10;                    &lt;valuetype&gt;0&lt;/valuetype&gt;&#10;                &lt;/answer&gt;&#10;                &lt;answer&gt;&#10;                    &lt;guid&gt;1ADB3B25000249C1804C5BCC08D55412&lt;/guid&gt;&#10;                    &lt;answertext&gt;False&lt;/answertext&gt;&#10;                    &lt;valuetype&gt;0&lt;/valuetype&gt;&#10;                &lt;/answer&gt;&#10;            &lt;/answers&gt;&#10;        &lt;/multichoice&gt;&#10;    &lt;/questions&gt;&#10;&lt;/questionlist&gt;"/>
  <p:tag name="HASRESULTS" val="False"/>
  <p:tag name="LIVECHARTING" val="False"/>
  <p:tag name="AUTOOPENPOLL" val="True"/>
  <p:tag name="AUTOFORMATCHART" val="True"/>
</p:tagLst>
</file>

<file path=ppt/tags/tag13.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3711923B3BFB442580A7D87263F2FCA6&lt;/guid&gt;&#10;        &lt;description /&gt;&#10;        &lt;date&gt;6/5/2014 2:23:31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93B21866E1974E2CBECF3B3665EB965B&lt;/guid&gt;&#10;            &lt;repollguid&gt;B45D8DC6CFF04378933381650832161E&lt;/repollguid&gt;&#10;            &lt;sourceid&gt;D154A9DDD50C475392456C39DA7B81ED&lt;/sourceid&gt;&#10;            &lt;questiontext&gt;A landlord who does not require a security deposit can require international students to pay a security deposi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DF477F7278334B1486E72FAE57F09A8C&lt;/guid&gt;&#10;                    &lt;answertext&gt;True&lt;/answertext&gt;&#10;                    &lt;valuetype&gt;-1&lt;/valuetype&gt;&#10;                &lt;/answer&gt;&#10;                &lt;answer&gt;&#10;                    &lt;guid&gt;2F01AE9C5E1E45F69082C95AEF394241&lt;/guid&gt;&#10;                    &lt;answertext&gt;False&lt;/answertext&gt;&#10;                    &lt;valuetype&gt;1&lt;/valuetype&gt;&#10;                &lt;/answer&gt;&#10;            &lt;/answers&gt;&#10;        &lt;/multichoice&gt;&#10;    &lt;/questions&gt;&#10;&lt;/questionlist&gt;"/>
  <p:tag name="HASRESULTS" val="False"/>
  <p:tag name="LIVECHARTING" val="False"/>
  <p:tag name="AUTOOPENPOLL" val="True"/>
  <p:tag name="AUTOFORMATCHART" val="True"/>
</p:tagLst>
</file>

<file path=ppt/tags/tag2.xml><?xml version="1.0" encoding="utf-8"?>
<p:tagLst xmlns:a="http://schemas.openxmlformats.org/drawingml/2006/main" xmlns:r="http://schemas.openxmlformats.org/officeDocument/2006/relationships" xmlns:p="http://schemas.openxmlformats.org/presentationml/2006/main">
  <p:tag name="RESULTS" val="A landlord can refuse to rent to a person because he or she is a student[;crlf;]1[;]1[;]1[;]False[;]0[;][;crlf;]2[;]2[;]0[;]0[;crlf;]0[;]0[;]True1[;]True[;][;crlf;]1[;]0[;]False2[;]False[;]"/>
  <p:tag name="TYPE" val="TrueFalse"/>
  <p:tag name="TPQUESTIONXML" val="﻿&lt;?xml version=&quot;1.0&quot; encoding=&quot;utf-8&quot;?&gt;&#10;&lt;questionlist&gt;&#10;    &lt;properties&gt;&#10;        &lt;guid&gt;D6AAB118AD34422FB010E201D5C26C17&lt;/guid&gt;&#10;        &lt;description /&gt;&#10;        &lt;date&gt;6/5/2014 1:28:32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CC03B9F69CDA458A8FB947EE0B5B2637&lt;/guid&gt;&#10;            &lt;repollguid&gt;FD72B0FD01A643B1B65F7FAA96005E91&lt;/repollguid&gt;&#10;            &lt;sourceid&gt;432A6009AD644E1AB1B249B1B7FA9E10&lt;/sourceid&gt;&#10;            &lt;questiontext&gt;A landlord can refuse to rent to a person because he or she is a student&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6897221833884A28BFBE1BFA147AE72A&lt;/guid&gt;&#10;                    &lt;answertext&gt;True&lt;/answertext&gt;&#10;                    &lt;valuetype&gt;1&lt;/valuetype&gt;&#10;                &lt;/answer&gt;&#10;                &lt;answer&gt;&#10;                    &lt;guid&gt;2039B1A3B4864B19A4AE8E7A3068C8D2&lt;/guid&gt;&#10;                    &lt;answertext&gt;False&lt;/answertext&gt;&#10;                    &lt;valuetype&gt;-1&lt;/valuetype&gt;&#10;                &lt;/answer&gt;&#10;            &lt;/answers&gt;&#10;        &lt;/multichoice&gt;&#10;    &lt;/questions&gt;&#10;&lt;/questionlist&gt;"/>
  <p:tag name="HASRESULTS" val="False"/>
  <p:tag name="LIVECHARTING" val="False"/>
  <p:tag name="AUTOOPENPOLL" val="True"/>
  <p:tag name="AUTOFORMATCHART" val="True"/>
</p:tagLst>
</file>

<file path=ppt/tags/tag3.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014CD79129DC4DAA9514E2348DD544B8&lt;/guid&gt;&#10;        &lt;description /&gt;&#10;        &lt;date&gt;6/5/2014 2:09:14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557C835853D343B3AFBC65702B877D2D&lt;/guid&gt;&#10;            &lt;repollguid&gt;04E73768C78047AB88B39A02F1F5729D&lt;/repollguid&gt;&#10;            &lt;sourceid&gt;C086E8733F4D496E9BCDB6E0AC1BFD75&lt;/sourceid&gt;&#10;            &lt;questiontext&gt;A landlord who is Catholic can refuse to rent to an unrelated man and woman who want to live together but are not married because the landlord’s religion forbids that living situation.&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C816CB9CE4AE41F39ECB73EBA74C4025&lt;/guid&gt;&#10;                    &lt;answertext&gt;True&lt;/answertext&gt;&#10;                    &lt;valuetype&gt;-1&lt;/valuetype&gt;&#10;                &lt;/answer&gt;&#10;                &lt;answer&gt;&#10;                    &lt;guid&gt;3EE1B06A39DC4A7B8A49A26D71F11087&lt;/guid&gt;&#10;                    &lt;answertext&gt;False&lt;/answertext&gt;&#10;                    &lt;valuetype&gt;1&lt;/valuetype&gt;&#10;                &lt;/answer&gt;&#10;            &lt;/answers&gt;&#10;        &lt;/multichoice&gt;&#10;    &lt;/questions&gt;&#10;&lt;/questionlist&gt;"/>
  <p:tag name="HASRESULTS" val="False"/>
  <p:tag name="LIVECHARTING" val="False"/>
  <p:tag name="AUTOOPENPOLL" val="True"/>
  <p:tag name="AUTOFORMATCHART" val="True"/>
</p:tagLst>
</file>

<file path=ppt/tags/tag4.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7882135A87CC4FCD97B0559373A523E6&lt;/guid&gt;&#10;        &lt;description /&gt;&#10;        &lt;date&gt;6/5/2014 2:10:35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B4E335E6BABC4BD88EABD3609161F389&lt;/guid&gt;&#10;            &lt;repollguid&gt;EE69A64C3EFE4B2CB74BBEE5B458598A&lt;/repollguid&gt;&#10;            &lt;sourceid&gt;5D9BA16F5AD24366B2153D1D75B2B79C&lt;/sourceid&gt;&#10;            &lt;questiontext&gt;A landlord may inquire about the nature and severity of a rental applicant’s disability.&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5433ABC9B46F406B82B29FA266117ACD&lt;/guid&gt;&#10;                    &lt;answertext&gt;True&lt;/answertext&gt;&#10;                    &lt;valuetype&gt;-1&lt;/valuetype&gt;&#10;                &lt;/answer&gt;&#10;                &lt;answer&gt;&#10;                    &lt;guid&gt;A4351F2D7508415EBDD031FE1D38E2B2&lt;/guid&gt;&#10;                    &lt;answertext&gt;False&lt;/answertext&gt;&#10;                    &lt;valuetype&gt;1&lt;/valuetype&gt;&#10;                &lt;/answer&gt;&#10;            &lt;/answers&gt;&#10;        &lt;/multichoice&gt;&#10;    &lt;/questions&gt;&#10;&lt;/questionlist&gt;"/>
  <p:tag name="HASRESULTS" val="False"/>
  <p:tag name="LIVECHARTING" val="False"/>
  <p:tag name="AUTOOPENPOLL" val="True"/>
  <p:tag name="AUTOFORMATCHART" val="True"/>
</p:tagLst>
</file>

<file path=ppt/tags/tag5.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FCD53ACE5FC84261BA1BB4D668FCB32A&lt;/guid&gt;&#10;        &lt;description /&gt;&#10;        &lt;date&gt;6/5/2014 2:11:11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B4DDE9A2E243405BB3B46AAA78F602BE&lt;/guid&gt;&#10;            &lt;repollguid&gt;C3E69A15635C4206B19200C497574659&lt;/repollguid&gt;&#10;            &lt;sourceid&gt;053BEC03769A4529AD34DE271B0AB87B&lt;/sourceid&gt;&#10;            &lt;questiontext&gt;A landlord may refuse to rent to a person because he or she has a bad credit history.&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64E6EBA9DD7E4AF680B23736E3DF6E93&lt;/guid&gt;&#10;                    &lt;answertext&gt;True&lt;/answertext&gt;&#10;                    &lt;valuetype&gt;1&lt;/valuetype&gt;&#10;                &lt;/answer&gt;&#10;                &lt;answer&gt;&#10;                    &lt;guid&gt;823BD600EB5945FC81FA71DCA845F6C2&lt;/guid&gt;&#10;                    &lt;answertext&gt;False&lt;/answertext&gt;&#10;                    &lt;valuetype&gt;-1&lt;/valuetype&gt;&#10;                &lt;/answer&gt;&#10;            &lt;/answers&gt;&#10;        &lt;/multichoice&gt;&#10;    &lt;/questions&gt;&#10;&lt;/questionlist&gt;"/>
  <p:tag name="HASRESULTS" val="False"/>
  <p:tag name="LIVECHARTING" val="False"/>
  <p:tag name="AUTOOPENPOLL" val="True"/>
  <p:tag name="AUTOFORMATCHART" val="True"/>
</p:tagLst>
</file>

<file path=ppt/tags/tag6.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F57D6236BA3B4E4E9067A35C260E068F&lt;/guid&gt;&#10;        &lt;description /&gt;&#10;        &lt;date&gt;6/5/2014 2:11:54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2C9DED75EFEB4B55A3322C3FEAB9446C&lt;/guid&gt;&#10;            &lt;repollguid&gt;8B1A1B19D6E84EC6969B42B4FE6FECFF&lt;/repollguid&gt;&#10;            &lt;sourceid&gt;ADFFCDF001A34969B9862792D60D23CB&lt;/sourceid&gt;&#10;            &lt;questiontext&gt;An owner can refuse to rent to Section 8 (housing voucher) recipients because the owner always uses a month to month lease (note that the Section 8 program requires a year-long lease).&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7033974D9227472F8822C4C8DE372685&lt;/guid&gt;&#10;                    &lt;answertext&gt;True&lt;/answertext&gt;&#10;                    &lt;valuetype&gt;-1&lt;/valuetype&gt;&#10;                &lt;/answer&gt;&#10;                &lt;answer&gt;&#10;                    &lt;guid&gt;7B2627E618CA4910B30BA4DC9F0FC85E&lt;/guid&gt;&#10;                    &lt;answertext&gt;False&lt;/answertext&gt;&#10;                    &lt;valuetype&gt;1&lt;/valuetype&gt;&#10;                &lt;/answer&gt;&#10;            &lt;/answers&gt;&#10;        &lt;/multichoice&gt;&#10;    &lt;/questions&gt;&#10;&lt;/questionlist&gt;"/>
  <p:tag name="HASRESULTS" val="False"/>
  <p:tag name="LIVECHARTING" val="False"/>
  <p:tag name="AUTOOPENPOLL" val="True"/>
  <p:tag name="AUTOFORMATCHART" val="True"/>
</p:tagLst>
</file>

<file path=ppt/tags/tag7.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FED7F93A2DE64F3BA1079E61A391B570&lt;/guid&gt;&#10;        &lt;description /&gt;&#10;        &lt;date&gt;6/5/2014 2:13:43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120A793F0024DADAB4C24721EC3BF3D&lt;/guid&gt;&#10;            &lt;repollguid&gt;1098BCD2C9D94CAAA412E30BCF74F29B&lt;/repollguid&gt;&#10;            &lt;sourceid&gt;966B0B38002D4510BFADFBBC87790AF7&lt;/sourceid&gt;&#10;            &lt;questiontext&gt;A person is denied housing because the housing provider believes that person has a disability, even though she does not, is protected by fair housing laws.&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7AD93BC5C01C4E7B8D04FAFFED9840B1&lt;/guid&gt;&#10;                    &lt;answertext&gt;True&lt;/answertext&gt;&#10;                    &lt;valuetype&gt;1&lt;/valuetype&gt;&#10;                &lt;/answer&gt;&#10;                &lt;answer&gt;&#10;                    &lt;guid&gt;565BF40235094553B98D46972E9F528D&lt;/guid&gt;&#10;                    &lt;answertext&gt;False&lt;/answertext&gt;&#10;                    &lt;valuetype&gt;-1&lt;/valuetype&gt;&#10;                &lt;/answer&gt;&#10;            &lt;/answers&gt;&#10;        &lt;/multichoice&gt;&#10;    &lt;/questions&gt;&#10;&lt;/questionlist&gt;"/>
  <p:tag name="HASRESULTS" val="False"/>
  <p:tag name="LIVECHARTING" val="False"/>
  <p:tag name="AUTOOPENPOLL" val="True"/>
  <p:tag name="AUTOFORMATCHART" val="True"/>
</p:tagLst>
</file>

<file path=ppt/tags/tag8.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894018857BFD496797CF61F84EA405FA&lt;/guid&gt;&#10;        &lt;description /&gt;&#10;        &lt;date&gt;6/5/2014 2:14:45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A0EC0989107D4B6FB076493728CDA45A&lt;/guid&gt;&#10;            &lt;repollguid&gt;D9931EB86A104226A8A04864BCA6A4D3&lt;/repollguid&gt;&#10;            &lt;sourceid&gt;898EBAAD15034D2788CFE2E108856B77&lt;/sourceid&gt;&#10;            &lt;questiontext&gt;Tenants with children can be required to live in ground floor apartments so that other tenants are not bothered.&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10C9C9072EB541A0AB8CEAA40D5D1D12&lt;/guid&gt;&#10;                    &lt;answertext&gt;True&lt;/answertext&gt;&#10;                    &lt;valuetype&gt;-1&lt;/valuetype&gt;&#10;                &lt;/answer&gt;&#10;                &lt;answer&gt;&#10;                    &lt;guid&gt;97E1564AB58540C29385D58F47B9A365&lt;/guid&gt;&#10;                    &lt;answertext&gt;False&lt;/answertext&gt;&#10;                    &lt;valuetype&gt;1&lt;/valuetype&gt;&#10;                &lt;/answer&gt;&#10;            &lt;/answers&gt;&#10;        &lt;/multichoice&gt;&#10;    &lt;/questions&gt;&#10;&lt;/questionlist&gt;"/>
  <p:tag name="HASRESULTS" val="False"/>
  <p:tag name="LIVECHARTING" val="False"/>
  <p:tag name="AUTOOPENPOLL" val="True"/>
  <p:tag name="AUTOFORMATCHART" val="True"/>
</p:tagLst>
</file>

<file path=ppt/tags/tag9.xml><?xml version="1.0" encoding="utf-8"?>
<p:tagLst xmlns:a="http://schemas.openxmlformats.org/drawingml/2006/main" xmlns:r="http://schemas.openxmlformats.org/officeDocument/2006/relationships" xmlns:p="http://schemas.openxmlformats.org/presentationml/2006/main">
  <p:tag name="TYPE" val="TrueFalse"/>
  <p:tag name="TPQUESTIONXML" val="﻿&lt;?xml version=&quot;1.0&quot; encoding=&quot;utf-8&quot;?&gt;&#10;&lt;questionlist&gt;&#10;    &lt;properties&gt;&#10;        &lt;guid&gt;EB2260918ED54C6C995F309DEDCCEDCF&lt;/guid&gt;&#10;        &lt;description /&gt;&#10;        &lt;date&gt;6/5/2014 2:15:29 PM&lt;/date&gt;&#10;    &lt;/properties&gt;&#10;    &lt;questionlisttemplate&gt;&#10;        &lt;correctvalue&gt;1&lt;/correctvalue&gt;&#10;        &lt;incorrectvalue&gt;0&lt;/incorrectvalue&gt;&#10;        &lt;questiontype&gt;1&lt;/questiontype&gt;&#10;        &lt;numberofchoices&gt;4&lt;/numberofchoices&gt;&#10;        &lt;bulletstyle&gt;2&lt;/bulletstyle&gt;&#10;        &lt;questionfont&gt;Verdana&lt;/questionfont&gt;&#10;        &lt;questionfontsize&gt;12&lt;/questionfontsize&gt;&#10;        &lt;answerfont&gt;Verdana&lt;/answerfont&gt;&#10;        &lt;answerfontsize&gt;12&lt;/answerfontsize&gt;&#10;        &lt;showresults&gt;True&lt;/showresults&gt;&#10;        &lt;countdowntime&gt;30&lt;/countdowntime&gt;&#10;        &lt;responsegrid&gt;0&lt;/responsegrid&gt;&#10;    &lt;/questionlisttemplate&gt;&#10;    &lt;questions&gt;&#10;        &lt;multichoice&gt;&#10;            &lt;guid&gt;4C0DAA84C6F94D6F8C51058AF47B76CD&lt;/guid&gt;&#10;            &lt;repollguid&gt;13E164839B0D4940A9B65F56DA803FC4&lt;/repollguid&gt;&#10;            &lt;sourceid&gt;A2F43B3145384CE193FB80DC68B171AF&lt;/sourceid&gt;&#10;            &lt;questiontext&gt;A landlord can reject a prospective tenant with a young child’s application due to lead poisoning concerns.&lt;/questiontext&gt;&#10;            &lt;showresults&gt;True&lt;/showresults&gt;&#10;            &lt;responsegrid&gt;0&lt;/responsegrid&gt;&#10;            &lt;countdowntimer&gt;False&lt;/countdowntimer&gt;&#10;            &lt;countdowntime&gt;30&lt;/countdowntime&gt;&#10;            &lt;correctvalue&gt;1&lt;/correctvalue&gt;&#10;            &lt;incorrectvalue&gt;0&lt;/incorrectvalue&gt;&#10;            &lt;responselimit&gt;1&lt;/responselimit&gt;&#10;            &lt;bulletstyle&gt;2&lt;/bulletstyle&gt;&#10;            &lt;correctanswerindicator&gt;True&lt;/correctanswerindicator&gt;&#10;            &lt;truefalse&gt;True&lt;/truefalse&gt;&#10;            &lt;answers&gt;&#10;                &lt;answer&gt;&#10;                    &lt;guid&gt;B57F5BEDB60B49FEB4299B21A22D8BB1&lt;/guid&gt;&#10;                    &lt;answertext&gt;True&lt;/answertext&gt;&#10;                    &lt;valuetype&gt;-1&lt;/valuetype&gt;&#10;                &lt;/answer&gt;&#10;                &lt;answer&gt;&#10;                    &lt;guid&gt;6287DAC708FC45DE9214432242440536&lt;/guid&gt;&#10;                    &lt;answertext&gt;False&lt;/answertext&gt;&#10;                    &lt;valuetype&gt;1&lt;/valuetype&gt;&#10;                &lt;/answer&gt;&#10;            &lt;/answers&gt;&#10;        &lt;/multichoice&gt;&#10;    &lt;/questions&gt;&#10;&lt;/questionlist&gt;"/>
  <p:tag name="HASRESULTS" val="False"/>
  <p:tag name="LIVECHARTING" val="False"/>
  <p:tag name="AUTOOPENPOLL" val="True"/>
  <p:tag name="AUTOFORMATCHART" val="True"/>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1138</TotalTime>
  <Words>1327</Words>
  <Application>Microsoft Office PowerPoint</Application>
  <PresentationFormat>On-screen Show (4:3)</PresentationFormat>
  <Paragraphs>193</Paragraphs>
  <Slides>32</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ＭＳ Ｐゴシック</vt:lpstr>
      <vt:lpstr>Arial</vt:lpstr>
      <vt:lpstr>Baveuse</vt:lpstr>
      <vt:lpstr>Calibri</vt:lpstr>
      <vt:lpstr>Wingdings</vt:lpstr>
      <vt:lpstr>Office Theme</vt:lpstr>
      <vt:lpstr>Conheça seus direitos!</vt:lpstr>
      <vt:lpstr>Um proprietário pode se recusar a alugar para uma pessoa porque ele ou ela é estudante.</vt:lpstr>
      <vt:lpstr>Resposta: Verdadeiro</vt:lpstr>
      <vt:lpstr>Um proprietário que é católico pode se recusar a alugar para um homem e mulher sem parentesco, que desejam morar juntos, mas não são casados, por que a religião do proprietário proíbe tal convivência.</vt:lpstr>
      <vt:lpstr>Resposta: Falso</vt:lpstr>
      <vt:lpstr>Um proprietário pode perguntar sobre a natureza e gravidade da deficiência de um candidato a alugar sua casa.</vt:lpstr>
      <vt:lpstr>Resposta: Falso</vt:lpstr>
      <vt:lpstr>Um proprietário pode se recusar a alugar para uma pessoa porque tem um histórico de crédito ruim.</vt:lpstr>
      <vt:lpstr>Resposta: Verdadeiro</vt:lpstr>
      <vt:lpstr>Um proprietário pode se recusar a alugar para recipientes de Seção 8 (vale habitacional) porque o apartamento não passará inspeção.</vt:lpstr>
      <vt:lpstr>Resposta: Falso</vt:lpstr>
      <vt:lpstr>A pessoa é recusada habitação porque o provedor habitacional acredita que a pessoa é portadora de deficiência, embora não tenha, a pessoa  é protegida pelas leis de justiça habitacional.</vt:lpstr>
      <vt:lpstr>Resposta: Verdadeiro</vt:lpstr>
      <vt:lpstr>Inquilinos com crianças podem ser obrigados a morar no térreo para não perturbar os outros inquilinos com barulho.</vt:lpstr>
      <vt:lpstr>Resposta: Falso</vt:lpstr>
      <vt:lpstr>Um proprietário pode rejeitar um possível inquilino com um filho pequeno por questões relacionadas a envenenamento com chumbo.</vt:lpstr>
      <vt:lpstr>Resposta: Falso</vt:lpstr>
      <vt:lpstr>Um inquilino com lesão cerebral permanente solicita ao proprietário lembre o inquilino, verbalmente, que deve pagar o aluguel. O proprietário pode se recusar imediatamente, por que não é sua  responsabilidade.</vt:lpstr>
      <vt:lpstr>Resposta: Falso</vt:lpstr>
      <vt:lpstr>Um proprietário pode perguntar a um inquilino potencial se usa drogas ilegais.</vt:lpstr>
      <vt:lpstr>Resposta: Verdadeiro</vt:lpstr>
      <vt:lpstr>Um proprietário pode perguntar sobre a capacidade de um proponent de pagar o aluguel.</vt:lpstr>
      <vt:lpstr>Resposta: Verdadeiro</vt:lpstr>
      <vt:lpstr>Um proprietário que não requer depósito pode exigir depósito de estudantes internacionais.</vt:lpstr>
      <vt:lpstr>Resposta: Falso</vt:lpstr>
      <vt:lpstr>Classes protegidas</vt:lpstr>
      <vt:lpstr>Conduta proibida Na venda e aluguel de habitação, por causa de classe protegida</vt:lpstr>
      <vt:lpstr>Conduta proibida(continuação) Na venda e aluguel de habitação, por causa de classe protegida</vt:lpstr>
      <vt:lpstr>Lei de Chumbo de Massachusetts</vt:lpstr>
      <vt:lpstr>Vales habitacionais</vt:lpstr>
      <vt:lpstr>PowerPoint Presentation</vt:lpstr>
      <vt:lpstr>Se você acha que sofreu discriminação</vt:lpstr>
    </vt:vector>
  </TitlesOfParts>
  <Company>Suffolk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 Your Rights!</dc:title>
  <dc:creator>Jamie Langowski</dc:creator>
  <cp:lastModifiedBy>Annette Donahue</cp:lastModifiedBy>
  <cp:revision>49</cp:revision>
  <dcterms:created xsi:type="dcterms:W3CDTF">2014-06-05T15:17:04Z</dcterms:created>
  <dcterms:modified xsi:type="dcterms:W3CDTF">2015-10-05T17:48:32Z</dcterms:modified>
</cp:coreProperties>
</file>