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4" r:id="rId7"/>
    <p:sldId id="262" r:id="rId8"/>
    <p:sldId id="266" r:id="rId9"/>
    <p:sldId id="260" r:id="rId1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9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9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8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2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4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8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649A-4455-47B7-B181-97D03C6FEF7C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3D2B-D5FE-4AE0-8EDA-7E416C456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slagle\Desktop\Lowell City Se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736"/>
            <a:ext cx="6554788" cy="65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094" y="1447800"/>
            <a:ext cx="7391400" cy="914399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Marijuana Businesses in Lowell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8594" y="4800600"/>
            <a:ext cx="62484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Process For Review and Approval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88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State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November 2016 – Voters pass </a:t>
            </a:r>
            <a:r>
              <a:rPr lang="en-US" dirty="0"/>
              <a:t>a ballot initiative making recreational cannabis legal in the </a:t>
            </a:r>
            <a:r>
              <a:rPr lang="en-US" dirty="0" smtClean="0"/>
              <a:t>state;</a:t>
            </a:r>
          </a:p>
          <a:p>
            <a:r>
              <a:rPr lang="en-US" dirty="0" smtClean="0"/>
              <a:t>April 2018 – Cannabis Control Commission (CCC) starts to take applications for priority applicants;</a:t>
            </a:r>
          </a:p>
          <a:p>
            <a:r>
              <a:rPr lang="en-US" dirty="0" smtClean="0"/>
              <a:t>May 2018 – CCC starts to take applications for all applicants;</a:t>
            </a:r>
          </a:p>
          <a:p>
            <a:r>
              <a:rPr lang="en-US" dirty="0" smtClean="0"/>
              <a:t>May 15, 2018 – City adopts comprehensive marijuana zoning regulations;</a:t>
            </a:r>
          </a:p>
          <a:p>
            <a:r>
              <a:rPr lang="en-US" dirty="0" smtClean="0"/>
              <a:t>July 1, 2018 – First day adult-use/recreational marijuana sales may occur.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65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Map of Districts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97940"/>
              </p:ext>
            </p:extLst>
          </p:nvPr>
        </p:nvGraphicFramePr>
        <p:xfrm>
          <a:off x="533400" y="1143000"/>
          <a:ext cx="8124731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23317046" imgH="15087561" progId="AcroExch.Document.7">
                  <p:embed/>
                </p:oleObj>
              </mc:Choice>
              <mc:Fallback>
                <p:oleObj name="Acrobat Document" r:id="rId3" imgW="23317046" imgH="1508756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" y="1143000"/>
                        <a:ext cx="8124731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858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Purchase </a:t>
            </a:r>
            <a:r>
              <a:rPr lang="en-US" dirty="0"/>
              <a:t>or lease of a vacant or underutilized parcel;</a:t>
            </a:r>
          </a:p>
          <a:p>
            <a:pPr lvl="0"/>
            <a:r>
              <a:rPr lang="en-US" dirty="0"/>
              <a:t>Cultivation facilities within City of Lowell;</a:t>
            </a:r>
          </a:p>
          <a:p>
            <a:pPr lvl="0"/>
            <a:r>
              <a:rPr lang="en-US" dirty="0"/>
              <a:t>Commitment to expansion of cultivation/manufacturing facilities within the City of Lowell if and when expansion takes place;</a:t>
            </a:r>
          </a:p>
          <a:p>
            <a:pPr lvl="0"/>
            <a:r>
              <a:rPr lang="en-US" dirty="0"/>
              <a:t>Priority to woman-, minority-, and/or veteran-owned businesses;</a:t>
            </a:r>
          </a:p>
          <a:p>
            <a:pPr lvl="0"/>
            <a:r>
              <a:rPr lang="en-US" dirty="0"/>
              <a:t>Business plan demonstrating sufficient capital to adequately fund operation;</a:t>
            </a:r>
          </a:p>
          <a:p>
            <a:pPr lvl="0"/>
            <a:r>
              <a:rPr lang="en-US" dirty="0"/>
              <a:t>Commitment to community impact/outreach above and beyond requirements in the Host Community Agreement;</a:t>
            </a:r>
          </a:p>
          <a:p>
            <a:r>
              <a:rPr lang="en-US" dirty="0" smtClean="0"/>
              <a:t>Location;</a:t>
            </a:r>
          </a:p>
          <a:p>
            <a:r>
              <a:rPr lang="en-US" dirty="0" smtClean="0"/>
              <a:t>Job Creation;</a:t>
            </a:r>
          </a:p>
          <a:p>
            <a:r>
              <a:rPr lang="en-US" dirty="0" smtClean="0"/>
              <a:t>Expertise in the Industry.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90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Host Community Agreement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038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endParaRPr lang="en-US" sz="1400" dirty="0" smtClean="0"/>
          </a:p>
          <a:p>
            <a:r>
              <a:rPr lang="en-US" dirty="0" smtClean="0"/>
              <a:t>Community Impact Fees - 3% of Gross Annual Revenue</a:t>
            </a:r>
          </a:p>
          <a:p>
            <a:r>
              <a:rPr lang="en-US" dirty="0" smtClean="0"/>
              <a:t>Local Vendors – Owners will use best </a:t>
            </a:r>
            <a:r>
              <a:rPr lang="en-US" dirty="0"/>
              <a:t>efforts to utilize local businesses for </a:t>
            </a:r>
            <a:r>
              <a:rPr lang="en-US" dirty="0" smtClean="0"/>
              <a:t>services;</a:t>
            </a:r>
          </a:p>
          <a:p>
            <a:r>
              <a:rPr lang="en-US" dirty="0" smtClean="0"/>
              <a:t>Local Hiring – Owners will commit to hiring qualified local residents;</a:t>
            </a:r>
          </a:p>
          <a:p>
            <a:r>
              <a:rPr lang="en-US" dirty="0" smtClean="0"/>
              <a:t>Participation in the City’s Energy Aggregation.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01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Planning Board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All Marijuana Businesses will be required to go before the Planning Board;</a:t>
            </a:r>
          </a:p>
          <a:p>
            <a:r>
              <a:rPr lang="en-US" dirty="0" smtClean="0"/>
              <a:t>Cultivation and Manufacturing Businesses must get Site Plan Review;</a:t>
            </a:r>
          </a:p>
          <a:p>
            <a:r>
              <a:rPr lang="en-US" dirty="0" smtClean="0"/>
              <a:t>Dispensary Businesses must get a Special Permit and Site Plan Review;</a:t>
            </a:r>
          </a:p>
          <a:p>
            <a:r>
              <a:rPr lang="en-US" dirty="0" smtClean="0"/>
              <a:t>Allu uses must have a Host Community Agreement and Approved Security Plan before applying for Planning Board Review.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25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State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License is Applied for with the Cannabis Control Commission (CCC);</a:t>
            </a:r>
            <a:endParaRPr lang="en-US" dirty="0" smtClean="0"/>
          </a:p>
          <a:p>
            <a:r>
              <a:rPr lang="en-US" dirty="0" smtClean="0"/>
              <a:t>State Regulations require a Community Meeting to be held by the applicant with notice to abutters;</a:t>
            </a:r>
            <a:endParaRPr lang="en-US" dirty="0" smtClean="0"/>
          </a:p>
          <a:p>
            <a:r>
              <a:rPr lang="en-US" dirty="0" smtClean="0"/>
              <a:t>CCC process requires a Host Community Agreement be in place before the application is complete;</a:t>
            </a:r>
            <a:endParaRPr lang="en-US" dirty="0" smtClean="0"/>
          </a:p>
          <a:p>
            <a:r>
              <a:rPr lang="en-US" dirty="0" smtClean="0"/>
              <a:t>CCC Timeline – No Final Licenses have been issued at </a:t>
            </a:r>
            <a:r>
              <a:rPr lang="en-US" smtClean="0"/>
              <a:t>this </a:t>
            </a:r>
            <a:r>
              <a:rPr lang="en-US" smtClean="0"/>
              <a:t>time</a:t>
            </a:r>
            <a:r>
              <a:rPr lang="en-US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142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Local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May 30, 2018 Public Meeting</a:t>
            </a:r>
          </a:p>
          <a:p>
            <a:r>
              <a:rPr lang="en-US" dirty="0" smtClean="0"/>
              <a:t>Public Hearing on Limitation on Recreational/Adult Use Dispensaries on June 26, 2018</a:t>
            </a:r>
          </a:p>
          <a:p>
            <a:r>
              <a:rPr lang="en-US" dirty="0" smtClean="0"/>
              <a:t>Summer/Fall of 2018 – </a:t>
            </a:r>
            <a:r>
              <a:rPr lang="en-US" dirty="0" smtClean="0"/>
              <a:t>Review and HCA Execution with Cultivation/Manufacturing Facilities</a:t>
            </a:r>
          </a:p>
          <a:p>
            <a:r>
              <a:rPr lang="en-US" dirty="0" smtClean="0"/>
              <a:t>Summer/Fall 2018 – </a:t>
            </a:r>
            <a:r>
              <a:rPr lang="en-US" dirty="0" smtClean="0"/>
              <a:t>Obtain Detailed Proposals from Proposed Adult-Use Retail Dispensaries and Review</a:t>
            </a:r>
          </a:p>
          <a:p>
            <a:r>
              <a:rPr lang="en-US" dirty="0" smtClean="0"/>
              <a:t>Anticipated HCA Execution with Retail Dispensaries by End of </a:t>
            </a:r>
            <a:r>
              <a:rPr lang="en-US" dirty="0" smtClean="0"/>
              <a:t>November</a:t>
            </a:r>
            <a:endParaRPr lang="en-US" dirty="0" smtClean="0"/>
          </a:p>
          <a:p>
            <a:r>
              <a:rPr lang="en-US" dirty="0" smtClean="0"/>
              <a:t>The City Manager has the Final Decision on whether the City will enter into an HCA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49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 smtClean="0"/>
              <a:t>Questions?</a:t>
            </a:r>
          </a:p>
          <a:p>
            <a:pPr marL="0" indent="0" algn="ctr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Contact: 978-674-4144</a:t>
            </a:r>
          </a:p>
          <a:p>
            <a:pPr marL="0" indent="0">
              <a:buNone/>
            </a:pPr>
            <a:r>
              <a:rPr lang="en-US" sz="3000" dirty="0" smtClean="0"/>
              <a:t>Eric Slagle, DDS Director</a:t>
            </a:r>
          </a:p>
          <a:p>
            <a:pPr marL="0" indent="0">
              <a:buNone/>
            </a:pPr>
            <a:r>
              <a:rPr lang="en-US" sz="3000" dirty="0" smtClean="0"/>
              <a:t>Christine McCall, Senior Planner</a:t>
            </a:r>
          </a:p>
          <a:p>
            <a:pPr marL="0" indent="0" algn="ctr">
              <a:buNone/>
            </a:pPr>
            <a:endParaRPr lang="en-US" sz="5400" dirty="0"/>
          </a:p>
        </p:txBody>
      </p:sp>
      <p:pic>
        <p:nvPicPr>
          <p:cNvPr id="1027" name="Picture 3" descr="C:\Users\eslagle\Desktop\Lowell City Se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1298575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190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415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Adobe Acrobat Document</vt:lpstr>
      <vt:lpstr>Marijuana Businesses in Lowell</vt:lpstr>
      <vt:lpstr>State Timeline</vt:lpstr>
      <vt:lpstr>Map of Districts</vt:lpstr>
      <vt:lpstr>Preferences</vt:lpstr>
      <vt:lpstr>Host Community Agreement Highlights</vt:lpstr>
      <vt:lpstr>Planning Board Review</vt:lpstr>
      <vt:lpstr>State Process</vt:lpstr>
      <vt:lpstr>Local Timeline</vt:lpstr>
      <vt:lpstr>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Businesses in Lowell</dc:title>
  <dc:creator>Slagle, Eric</dc:creator>
  <cp:lastModifiedBy>Slagle, Eric</cp:lastModifiedBy>
  <cp:revision>23</cp:revision>
  <cp:lastPrinted>2018-10-09T19:27:19Z</cp:lastPrinted>
  <dcterms:created xsi:type="dcterms:W3CDTF">2018-05-29T16:47:30Z</dcterms:created>
  <dcterms:modified xsi:type="dcterms:W3CDTF">2018-10-09T20:16:54Z</dcterms:modified>
</cp:coreProperties>
</file>